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28"/>
  </p:notesMasterIdLst>
  <p:handoutMasterIdLst>
    <p:handoutMasterId r:id="rId29"/>
  </p:handoutMasterIdLst>
  <p:sldIdLst>
    <p:sldId id="1193" r:id="rId2"/>
    <p:sldId id="1371" r:id="rId3"/>
    <p:sldId id="1321" r:id="rId4"/>
    <p:sldId id="1386" r:id="rId5"/>
    <p:sldId id="1387" r:id="rId6"/>
    <p:sldId id="1388" r:id="rId7"/>
    <p:sldId id="1389" r:id="rId8"/>
    <p:sldId id="1381" r:id="rId9"/>
    <p:sldId id="1391" r:id="rId10"/>
    <p:sldId id="1392" r:id="rId11"/>
    <p:sldId id="1390" r:id="rId12"/>
    <p:sldId id="1406" r:id="rId13"/>
    <p:sldId id="1394" r:id="rId14"/>
    <p:sldId id="1393" r:id="rId15"/>
    <p:sldId id="1395" r:id="rId16"/>
    <p:sldId id="1398" r:id="rId17"/>
    <p:sldId id="1399" r:id="rId18"/>
    <p:sldId id="1400" r:id="rId19"/>
    <p:sldId id="1397" r:id="rId20"/>
    <p:sldId id="1401" r:id="rId21"/>
    <p:sldId id="1402" r:id="rId22"/>
    <p:sldId id="1403" r:id="rId23"/>
    <p:sldId id="1396" r:id="rId24"/>
    <p:sldId id="1404" r:id="rId25"/>
    <p:sldId id="1405" r:id="rId26"/>
    <p:sldId id="1359" r:id="rId27"/>
  </p:sldIdLst>
  <p:sldSz cx="9144000" cy="5143500" type="screen16x9"/>
  <p:notesSz cx="9312275" cy="7026275"/>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9929ABC-13C2-4BA9-8B06-4038DDD224A2}">
          <p14:sldIdLst>
            <p14:sldId id="1193"/>
            <p14:sldId id="1371"/>
          </p14:sldIdLst>
        </p14:section>
        <p14:section name="Untitled Section" id="{0D6CC6AA-FFE1-4AAE-884F-6E537C7CA444}">
          <p14:sldIdLst>
            <p14:sldId id="1321"/>
            <p14:sldId id="1386"/>
            <p14:sldId id="1387"/>
            <p14:sldId id="1388"/>
            <p14:sldId id="1389"/>
            <p14:sldId id="1381"/>
            <p14:sldId id="1391"/>
            <p14:sldId id="1392"/>
            <p14:sldId id="1390"/>
            <p14:sldId id="1406"/>
            <p14:sldId id="1394"/>
            <p14:sldId id="1393"/>
            <p14:sldId id="1395"/>
            <p14:sldId id="1398"/>
            <p14:sldId id="1399"/>
            <p14:sldId id="1400"/>
            <p14:sldId id="1397"/>
            <p14:sldId id="1401"/>
            <p14:sldId id="1402"/>
            <p14:sldId id="1403"/>
            <p14:sldId id="1396"/>
            <p14:sldId id="1404"/>
            <p14:sldId id="1405"/>
            <p14:sldId id="1359"/>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6C9"/>
    <a:srgbClr val="858585"/>
    <a:srgbClr val="545850"/>
    <a:srgbClr val="002532"/>
    <a:srgbClr val="0031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9771" autoAdjust="0"/>
  </p:normalViewPr>
  <p:slideViewPr>
    <p:cSldViewPr snapToGrid="0">
      <p:cViewPr varScale="1">
        <p:scale>
          <a:sx n="116" d="100"/>
          <a:sy n="116" d="100"/>
        </p:scale>
        <p:origin x="528" y="77"/>
      </p:cViewPr>
      <p:guideLst>
        <p:guide orient="horz" pos="1620"/>
        <p:guide pos="2880"/>
      </p:guideLst>
    </p:cSldViewPr>
  </p:slideViewPr>
  <p:notesTextViewPr>
    <p:cViewPr>
      <p:scale>
        <a:sx n="1" d="1"/>
        <a:sy n="1" d="1"/>
      </p:scale>
      <p:origin x="0" y="0"/>
    </p:cViewPr>
  </p:notesTextViewPr>
  <p:sorterViewPr>
    <p:cViewPr>
      <p:scale>
        <a:sx n="25" d="100"/>
        <a:sy n="25" d="100"/>
      </p:scale>
      <p:origin x="0" y="-8790"/>
    </p:cViewPr>
  </p:sorterViewPr>
  <p:notesViewPr>
    <p:cSldViewPr snapToGrid="0">
      <p:cViewPr varScale="1">
        <p:scale>
          <a:sx n="54" d="100"/>
          <a:sy n="54" d="100"/>
        </p:scale>
        <p:origin x="2880"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5319" cy="35253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sz="quarter" idx="1"/>
          </p:nvPr>
        </p:nvSpPr>
        <p:spPr>
          <a:xfrm>
            <a:off x="5274802" y="0"/>
            <a:ext cx="4035319" cy="352534"/>
          </a:xfrm>
          <a:prstGeom prst="rect">
            <a:avLst/>
          </a:prstGeom>
        </p:spPr>
        <p:txBody>
          <a:bodyPr vert="horz" lIns="93360" tIns="46680" rIns="93360" bIns="46680" rtlCol="0"/>
          <a:lstStyle>
            <a:lvl1pPr algn="r">
              <a:defRPr sz="1200"/>
            </a:lvl1pPr>
          </a:lstStyle>
          <a:p>
            <a:fld id="{39C05CB7-7154-42F2-8D93-1E20B1508952}" type="datetimeFigureOut">
              <a:rPr lang="en-US" smtClean="0"/>
              <a:t>4/11/2024</a:t>
            </a:fld>
            <a:endParaRPr lang="en-US"/>
          </a:p>
        </p:txBody>
      </p:sp>
      <p:sp>
        <p:nvSpPr>
          <p:cNvPr id="4" name="Footer Placeholder 3"/>
          <p:cNvSpPr>
            <a:spLocks noGrp="1"/>
          </p:cNvSpPr>
          <p:nvPr>
            <p:ph type="ftr" sz="quarter" idx="2"/>
          </p:nvPr>
        </p:nvSpPr>
        <p:spPr>
          <a:xfrm>
            <a:off x="1" y="6673743"/>
            <a:ext cx="4035319" cy="352533"/>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5274802" y="6673743"/>
            <a:ext cx="4035319" cy="352533"/>
          </a:xfrm>
          <a:prstGeom prst="rect">
            <a:avLst/>
          </a:prstGeom>
        </p:spPr>
        <p:txBody>
          <a:bodyPr vert="horz" lIns="93360" tIns="46680" rIns="93360" bIns="46680" rtlCol="0" anchor="b"/>
          <a:lstStyle>
            <a:lvl1pPr algn="r">
              <a:defRPr sz="1200"/>
            </a:lvl1pPr>
          </a:lstStyle>
          <a:p>
            <a:fld id="{E914430B-58C5-4EB3-A903-20F07B4F04B7}" type="slidenum">
              <a:rPr lang="en-US" smtClean="0"/>
              <a:t>‹#›</a:t>
            </a:fld>
            <a:endParaRPr lang="en-US"/>
          </a:p>
        </p:txBody>
      </p:sp>
    </p:spTree>
    <p:extLst>
      <p:ext uri="{BB962C8B-B14F-4D97-AF65-F5344CB8AC3E}">
        <p14:creationId xmlns:p14="http://schemas.microsoft.com/office/powerpoint/2010/main" val="2496903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35319" cy="35253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5274802" y="1"/>
            <a:ext cx="4035319" cy="352534"/>
          </a:xfrm>
          <a:prstGeom prst="rect">
            <a:avLst/>
          </a:prstGeom>
        </p:spPr>
        <p:txBody>
          <a:bodyPr vert="horz" lIns="93360" tIns="46680" rIns="93360" bIns="46680" rtlCol="0"/>
          <a:lstStyle>
            <a:lvl1pPr algn="r">
              <a:defRPr sz="1200"/>
            </a:lvl1pPr>
          </a:lstStyle>
          <a:p>
            <a:fld id="{8E1E840F-9B2B-44B5-896B-5B857B514EB5}" type="datetimeFigureOut">
              <a:rPr lang="en-US" smtClean="0"/>
              <a:t>4/11/2024</a:t>
            </a:fld>
            <a:endParaRPr lang="en-US"/>
          </a:p>
        </p:txBody>
      </p:sp>
      <p:sp>
        <p:nvSpPr>
          <p:cNvPr id="4" name="Slide Image Placeholder 3"/>
          <p:cNvSpPr>
            <a:spLocks noGrp="1" noRot="1" noChangeAspect="1"/>
          </p:cNvSpPr>
          <p:nvPr>
            <p:ph type="sldImg" idx="2"/>
          </p:nvPr>
        </p:nvSpPr>
        <p:spPr>
          <a:xfrm>
            <a:off x="2547938" y="877888"/>
            <a:ext cx="4216400" cy="2371725"/>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931228" y="3381395"/>
            <a:ext cx="7449820" cy="2766596"/>
          </a:xfrm>
          <a:prstGeom prst="rect">
            <a:avLst/>
          </a:prstGeom>
        </p:spPr>
        <p:txBody>
          <a:bodyPr vert="horz" lIns="93360" tIns="46680" rIns="93360" bIns="466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73743"/>
            <a:ext cx="4035319" cy="352533"/>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5274802" y="6673743"/>
            <a:ext cx="4035319" cy="352533"/>
          </a:xfrm>
          <a:prstGeom prst="rect">
            <a:avLst/>
          </a:prstGeom>
        </p:spPr>
        <p:txBody>
          <a:bodyPr vert="horz" lIns="93360" tIns="46680" rIns="93360" bIns="46680" rtlCol="0" anchor="b"/>
          <a:lstStyle>
            <a:lvl1pPr algn="r">
              <a:defRPr sz="1200"/>
            </a:lvl1pPr>
          </a:lstStyle>
          <a:p>
            <a:fld id="{B8F1E044-3EA6-4167-A0FB-D05C215FD25D}" type="slidenum">
              <a:rPr lang="en-US" smtClean="0"/>
              <a:t>‹#›</a:t>
            </a:fld>
            <a:endParaRPr lang="en-US"/>
          </a:p>
        </p:txBody>
      </p:sp>
    </p:spTree>
    <p:extLst>
      <p:ext uri="{BB962C8B-B14F-4D97-AF65-F5344CB8AC3E}">
        <p14:creationId xmlns:p14="http://schemas.microsoft.com/office/powerpoint/2010/main" val="145450669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42016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Full Image">
    <p:spTree>
      <p:nvGrpSpPr>
        <p:cNvPr id="1" name=""/>
        <p:cNvGrpSpPr/>
        <p:nvPr/>
      </p:nvGrpSpPr>
      <p:grpSpPr>
        <a:xfrm>
          <a:off x="0" y="0"/>
          <a:ext cx="0" cy="0"/>
          <a:chOff x="0" y="0"/>
          <a:chExt cx="0" cy="0"/>
        </a:xfrm>
      </p:grpSpPr>
      <p:sp>
        <p:nvSpPr>
          <p:cNvPr id="5" name="Picture Placeholder 2"/>
          <p:cNvSpPr>
            <a:spLocks noGrp="1"/>
          </p:cNvSpPr>
          <p:nvPr>
            <p:ph type="pic" sz="quarter" idx="10"/>
          </p:nvPr>
        </p:nvSpPr>
        <p:spPr>
          <a:xfrm>
            <a:off x="1" y="2"/>
            <a:ext cx="9143999" cy="5143499"/>
          </a:xfrm>
          <a:prstGeom prst="rect">
            <a:avLst/>
          </a:prstGeom>
          <a:solidFill>
            <a:schemeClr val="tx1">
              <a:lumMod val="10000"/>
              <a:lumOff val="90000"/>
            </a:schemeClr>
          </a:solidFill>
        </p:spPr>
        <p:txBody>
          <a:bodyPr tIns="1548000" anchor="ctr"/>
          <a:lstStyle>
            <a:lvl1pPr marL="0" indent="0" algn="ctr">
              <a:buNone/>
              <a:defRPr sz="1050">
                <a:solidFill>
                  <a:schemeClr val="bg1">
                    <a:lumMod val="65000"/>
                  </a:schemeClr>
                </a:solidFill>
              </a:defRPr>
            </a:lvl1pPr>
          </a:lstStyle>
          <a:p>
            <a:endParaRPr lang="en-US"/>
          </a:p>
        </p:txBody>
      </p:sp>
    </p:spTree>
    <p:extLst>
      <p:ext uri="{BB962C8B-B14F-4D97-AF65-F5344CB8AC3E}">
        <p14:creationId xmlns:p14="http://schemas.microsoft.com/office/powerpoint/2010/main" val="34427657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NSPPPT005">
    <p:spTree>
      <p:nvGrpSpPr>
        <p:cNvPr id="1" name=""/>
        <p:cNvGrpSpPr/>
        <p:nvPr/>
      </p:nvGrpSpPr>
      <p:grpSpPr>
        <a:xfrm>
          <a:off x="0" y="0"/>
          <a:ext cx="0" cy="0"/>
          <a:chOff x="0" y="0"/>
          <a:chExt cx="0" cy="0"/>
        </a:xfrm>
      </p:grpSpPr>
      <p:sp>
        <p:nvSpPr>
          <p:cNvPr id="4" name="Picture Placeholder 2"/>
          <p:cNvSpPr>
            <a:spLocks noGrp="1"/>
          </p:cNvSpPr>
          <p:nvPr>
            <p:ph type="pic" sz="quarter" idx="10"/>
          </p:nvPr>
        </p:nvSpPr>
        <p:spPr>
          <a:xfrm>
            <a:off x="4551903" y="2"/>
            <a:ext cx="4592097" cy="5143499"/>
          </a:xfrm>
          <a:prstGeom prst="rect">
            <a:avLst/>
          </a:prstGeom>
          <a:solidFill>
            <a:schemeClr val="tx1">
              <a:lumMod val="10000"/>
              <a:lumOff val="90000"/>
            </a:schemeClr>
          </a:solidFill>
        </p:spPr>
        <p:txBody>
          <a:bodyPr tIns="1548000" anchor="ctr"/>
          <a:lstStyle>
            <a:lvl1pPr marL="0" indent="0" algn="ctr">
              <a:buNone/>
              <a:defRPr sz="1050">
                <a:solidFill>
                  <a:schemeClr val="bg1">
                    <a:lumMod val="65000"/>
                  </a:schemeClr>
                </a:solidFill>
              </a:defRPr>
            </a:lvl1pPr>
          </a:lstStyle>
          <a:p>
            <a:endParaRPr lang="en-US"/>
          </a:p>
        </p:txBody>
      </p:sp>
      <p:sp>
        <p:nvSpPr>
          <p:cNvPr id="5" name="Title 2"/>
          <p:cNvSpPr>
            <a:spLocks noGrp="1"/>
          </p:cNvSpPr>
          <p:nvPr>
            <p:ph type="title"/>
          </p:nvPr>
        </p:nvSpPr>
        <p:spPr>
          <a:xfrm>
            <a:off x="381000" y="282611"/>
            <a:ext cx="8368363" cy="409459"/>
          </a:xfrm>
          <a:prstGeom prst="rect">
            <a:avLst/>
          </a:prstGeom>
        </p:spPr>
        <p:txBody>
          <a:bodyPr lIns="0" tIns="0" rIns="0" bIns="0" anchor="ctr"/>
          <a:lstStyle>
            <a:lvl1pPr algn="l">
              <a:defRPr sz="3000">
                <a:solidFill>
                  <a:schemeClr val="bg1">
                    <a:lumMod val="50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7924972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NSPPPT0043">
    <p:spTree>
      <p:nvGrpSpPr>
        <p:cNvPr id="1" name=""/>
        <p:cNvGrpSpPr/>
        <p:nvPr/>
      </p:nvGrpSpPr>
      <p:grpSpPr>
        <a:xfrm>
          <a:off x="0" y="0"/>
          <a:ext cx="0" cy="0"/>
          <a:chOff x="0" y="0"/>
          <a:chExt cx="0" cy="0"/>
        </a:xfrm>
      </p:grpSpPr>
      <p:sp>
        <p:nvSpPr>
          <p:cNvPr id="5" name="Picture Placeholder 4"/>
          <p:cNvSpPr>
            <a:spLocks noGrp="1"/>
          </p:cNvSpPr>
          <p:nvPr>
            <p:ph type="pic" sz="quarter" idx="32"/>
          </p:nvPr>
        </p:nvSpPr>
        <p:spPr>
          <a:xfrm>
            <a:off x="967489" y="993895"/>
            <a:ext cx="3996731" cy="2249844"/>
          </a:xfrm>
          <a:custGeom>
            <a:avLst/>
            <a:gdLst>
              <a:gd name="connsiteX0" fmla="*/ 0 w 3996731"/>
              <a:gd name="connsiteY0" fmla="*/ 0 h 2249844"/>
              <a:gd name="connsiteX1" fmla="*/ 3996731 w 3996731"/>
              <a:gd name="connsiteY1" fmla="*/ 0 h 2249844"/>
              <a:gd name="connsiteX2" fmla="*/ 3996731 w 3996731"/>
              <a:gd name="connsiteY2" fmla="*/ 2249844 h 2249844"/>
              <a:gd name="connsiteX3" fmla="*/ 0 w 3996731"/>
              <a:gd name="connsiteY3" fmla="*/ 2249844 h 2249844"/>
            </a:gdLst>
            <a:ahLst/>
            <a:cxnLst>
              <a:cxn ang="0">
                <a:pos x="connsiteX0" y="connsiteY0"/>
              </a:cxn>
              <a:cxn ang="0">
                <a:pos x="connsiteX1" y="connsiteY1"/>
              </a:cxn>
              <a:cxn ang="0">
                <a:pos x="connsiteX2" y="connsiteY2"/>
              </a:cxn>
              <a:cxn ang="0">
                <a:pos x="connsiteX3" y="connsiteY3"/>
              </a:cxn>
            </a:cxnLst>
            <a:rect l="l" t="t" r="r" b="b"/>
            <a:pathLst>
              <a:path w="3996731" h="2249844">
                <a:moveTo>
                  <a:pt x="0" y="0"/>
                </a:moveTo>
                <a:lnTo>
                  <a:pt x="3996731" y="0"/>
                </a:lnTo>
                <a:lnTo>
                  <a:pt x="3996731" y="2249844"/>
                </a:lnTo>
                <a:lnTo>
                  <a:pt x="0" y="2249844"/>
                </a:lnTo>
                <a:close/>
              </a:path>
            </a:pathLst>
          </a:custGeom>
          <a:solidFill>
            <a:schemeClr val="tx1">
              <a:lumMod val="10000"/>
              <a:lumOff val="90000"/>
            </a:schemeClr>
          </a:solidFill>
          <a:ln w="28575">
            <a:noFill/>
          </a:ln>
        </p:spPr>
        <p:txBody>
          <a:bodyPr wrap="square" tIns="792000" anchor="ctr">
            <a:noAutofit/>
          </a:bodyPr>
          <a:lstStyle>
            <a:lvl1pPr marL="171450" indent="-171450" algn="ctr">
              <a:buNone/>
              <a:defRPr lang="en-US" sz="1000">
                <a:solidFill>
                  <a:schemeClr val="bg1">
                    <a:lumMod val="65000"/>
                  </a:schemeClr>
                </a:solidFill>
              </a:defRPr>
            </a:lvl1pPr>
          </a:lstStyle>
          <a:p>
            <a:pPr marL="0" lvl="0" indent="0" algn="ctr"/>
            <a:endParaRPr lang="en-US"/>
          </a:p>
        </p:txBody>
      </p:sp>
    </p:spTree>
    <p:extLst>
      <p:ext uri="{BB962C8B-B14F-4D97-AF65-F5344CB8AC3E}">
        <p14:creationId xmlns:p14="http://schemas.microsoft.com/office/powerpoint/2010/main" val="16995520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NSPPPT0047">
    <p:spTree>
      <p:nvGrpSpPr>
        <p:cNvPr id="1" name=""/>
        <p:cNvGrpSpPr/>
        <p:nvPr/>
      </p:nvGrpSpPr>
      <p:grpSpPr>
        <a:xfrm>
          <a:off x="0" y="0"/>
          <a:ext cx="0" cy="0"/>
          <a:chOff x="0" y="0"/>
          <a:chExt cx="0" cy="0"/>
        </a:xfrm>
      </p:grpSpPr>
      <p:sp>
        <p:nvSpPr>
          <p:cNvPr id="4" name="Picture Placeholder 6"/>
          <p:cNvSpPr>
            <a:spLocks noGrp="1"/>
          </p:cNvSpPr>
          <p:nvPr>
            <p:ph type="pic" sz="quarter" idx="18"/>
          </p:nvPr>
        </p:nvSpPr>
        <p:spPr>
          <a:xfrm>
            <a:off x="4569340" y="608003"/>
            <a:ext cx="3715353" cy="3745102"/>
          </a:xfrm>
          <a:prstGeom prst="rect">
            <a:avLst/>
          </a:prstGeom>
          <a:solidFill>
            <a:schemeClr val="tx1">
              <a:lumMod val="10000"/>
              <a:lumOff val="90000"/>
            </a:schemeClr>
          </a:solidFill>
        </p:spPr>
        <p:txBody>
          <a:bodyPr wrap="square" tIns="1463040" bIns="731520" anchor="ctr">
            <a:noAutofit/>
          </a:bodyPr>
          <a:lstStyle>
            <a:lvl1pPr marL="0" indent="0" algn="ctr">
              <a:buNone/>
              <a:defRPr sz="1200">
                <a:solidFill>
                  <a:schemeClr val="tx1">
                    <a:lumMod val="75000"/>
                    <a:lumOff val="25000"/>
                  </a:schemeClr>
                </a:solidFill>
              </a:defRPr>
            </a:lvl1pPr>
          </a:lstStyle>
          <a:p>
            <a:endParaRPr lang="en-US"/>
          </a:p>
        </p:txBody>
      </p:sp>
    </p:spTree>
    <p:extLst>
      <p:ext uri="{BB962C8B-B14F-4D97-AF65-F5344CB8AC3E}">
        <p14:creationId xmlns:p14="http://schemas.microsoft.com/office/powerpoint/2010/main" val="15973558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50514247"/>
      </p:ext>
    </p:extLst>
  </p:cSld>
  <p:clrMap bg1="lt1" tx1="dk1" bg2="lt2" tx2="dk2" accent1="accent1" accent2="accent2" accent3="accent3" accent4="accent4" accent5="accent5" accent6="accent6" hlink="hlink" folHlink="folHlink"/>
  <p:sldLayoutIdLst>
    <p:sldLayoutId id="2147483818" r:id="rId1"/>
    <p:sldLayoutId id="2147483749" r:id="rId2"/>
    <p:sldLayoutId id="2147484003" r:id="rId3"/>
    <p:sldLayoutId id="2147483987" r:id="rId4"/>
    <p:sldLayoutId id="2147483992" r:id="rId5"/>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txStyles>
    <p:titleStyle>
      <a:lvl1pPr algn="l" defTabSz="685800" rtl="0" eaLnBrk="1" latinLnBrk="0" hangingPunct="1">
        <a:lnSpc>
          <a:spcPct val="100000"/>
        </a:lnSpc>
        <a:spcBef>
          <a:spcPct val="0"/>
        </a:spcBef>
        <a:buNone/>
        <a:defRPr sz="3300" b="1" kern="1200">
          <a:solidFill>
            <a:schemeClr val="tx1"/>
          </a:solidFill>
          <a:latin typeface="+mj-lt"/>
          <a:ea typeface="+mj-ea"/>
          <a:cs typeface="+mj-cs"/>
        </a:defRPr>
      </a:lvl1pPr>
    </p:titleStyle>
    <p:bodyStyle>
      <a:lvl1pPr marL="171450" indent="-171450" algn="l" defTabSz="685800" rtl="0" eaLnBrk="1" latinLnBrk="0" hangingPunct="1">
        <a:lnSpc>
          <a:spcPct val="10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Placeholder 20"/>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17058" t="1393" r="11901" b="21093"/>
          <a:stretch/>
        </p:blipFill>
        <p:spPr>
          <a:xfrm>
            <a:off x="0" y="-1"/>
            <a:ext cx="9144000" cy="5143501"/>
          </a:xfrm>
        </p:spPr>
      </p:pic>
      <p:sp>
        <p:nvSpPr>
          <p:cNvPr id="16" name="Rectangle 15"/>
          <p:cNvSpPr/>
          <p:nvPr/>
        </p:nvSpPr>
        <p:spPr bwMode="auto">
          <a:xfrm>
            <a:off x="-2941" y="0"/>
            <a:ext cx="9144000" cy="5143500"/>
          </a:xfrm>
          <a:prstGeom prst="rect">
            <a:avLst/>
          </a:prstGeom>
          <a:solidFill>
            <a:srgbClr val="00B6C9">
              <a:alpha val="80000"/>
            </a:srgbClr>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a:p>
        </p:txBody>
      </p:sp>
      <p:sp>
        <p:nvSpPr>
          <p:cNvPr id="8" name="Rectangle 7"/>
          <p:cNvSpPr/>
          <p:nvPr/>
        </p:nvSpPr>
        <p:spPr>
          <a:xfrm>
            <a:off x="847725" y="1577287"/>
            <a:ext cx="7448550" cy="1015663"/>
          </a:xfrm>
          <a:prstGeom prst="rect">
            <a:avLst/>
          </a:prstGeom>
        </p:spPr>
        <p:txBody>
          <a:bodyPr wrap="square" anchor="b">
            <a:spAutoFit/>
          </a:bodyPr>
          <a:lstStyle/>
          <a:p>
            <a:pPr algn="ctr"/>
            <a:r>
              <a:rPr lang="en-US" sz="6000" dirty="0" smtClean="0">
                <a:solidFill>
                  <a:schemeClr val="bg1"/>
                </a:solidFill>
              </a:rPr>
              <a:t>Do’s </a:t>
            </a:r>
            <a:r>
              <a:rPr lang="en-US" sz="6000" dirty="0">
                <a:solidFill>
                  <a:schemeClr val="bg1"/>
                </a:solidFill>
              </a:rPr>
              <a:t>and Don’ts of </a:t>
            </a:r>
            <a:r>
              <a:rPr lang="en-US" sz="6000" dirty="0" smtClean="0">
                <a:solidFill>
                  <a:schemeClr val="bg1"/>
                </a:solidFill>
              </a:rPr>
              <a:t>CBI</a:t>
            </a:r>
            <a:endParaRPr lang="en-US" sz="6000" cap="all" dirty="0">
              <a:solidFill>
                <a:schemeClr val="bg1"/>
              </a:solidFill>
              <a:latin typeface="+mj-lt"/>
              <a:ea typeface="Tahoma" panose="020B0604030504040204" pitchFamily="34" charset="0"/>
              <a:cs typeface="Segoe UI" panose="020B0502040204020203" pitchFamily="34" charset="0"/>
            </a:endParaRPr>
          </a:p>
        </p:txBody>
      </p:sp>
      <p:sp>
        <p:nvSpPr>
          <p:cNvPr id="9" name="Rectangle 8"/>
          <p:cNvSpPr/>
          <p:nvPr/>
        </p:nvSpPr>
        <p:spPr>
          <a:xfrm>
            <a:off x="847725" y="3131814"/>
            <a:ext cx="7448550" cy="400110"/>
          </a:xfrm>
          <a:prstGeom prst="rect">
            <a:avLst/>
          </a:prstGeom>
        </p:spPr>
        <p:txBody>
          <a:bodyPr wrap="square" anchor="t">
            <a:spAutoFit/>
          </a:bodyPr>
          <a:lstStyle/>
          <a:p>
            <a:pPr algn="ctr"/>
            <a:r>
              <a:rPr lang="en-US" sz="2000" cap="all" dirty="0" smtClean="0">
                <a:solidFill>
                  <a:schemeClr val="bg1"/>
                </a:solidFill>
                <a:latin typeface="+mj-lt"/>
                <a:ea typeface="Microsoft YaHei" pitchFamily="34" charset="-122"/>
                <a:cs typeface="Segoe UI" panose="020B0502040204020203" pitchFamily="34" charset="0"/>
              </a:rPr>
              <a:t>AEF Air Seminar </a:t>
            </a:r>
            <a:r>
              <a:rPr lang="en-US" sz="2000" cap="all" dirty="0" smtClean="0">
                <a:solidFill>
                  <a:schemeClr val="bg1"/>
                </a:solidFill>
                <a:latin typeface="+mj-lt"/>
                <a:ea typeface="Microsoft YaHei" pitchFamily="34" charset="-122"/>
                <a:cs typeface="Segoe UI" panose="020B0502040204020203" pitchFamily="34" charset="0"/>
              </a:rPr>
              <a:t>2024</a:t>
            </a:r>
            <a:endParaRPr lang="en-US" sz="2000" cap="all" dirty="0">
              <a:solidFill>
                <a:schemeClr val="bg1"/>
              </a:solidFill>
              <a:latin typeface="+mj-lt"/>
              <a:ea typeface="Microsoft YaHei" pitchFamily="34" charset="-122"/>
              <a:cs typeface="Segoe UI" panose="020B0502040204020203" pitchFamily="34" charset="0"/>
            </a:endParaRPr>
          </a:p>
        </p:txBody>
      </p:sp>
      <p:grpSp>
        <p:nvGrpSpPr>
          <p:cNvPr id="10" name="Group 9"/>
          <p:cNvGrpSpPr/>
          <p:nvPr/>
        </p:nvGrpSpPr>
        <p:grpSpPr>
          <a:xfrm>
            <a:off x="3682097" y="2762945"/>
            <a:ext cx="1779805" cy="48638"/>
            <a:chOff x="-680936" y="1663430"/>
            <a:chExt cx="4016810" cy="48638"/>
          </a:xfrm>
          <a:solidFill>
            <a:schemeClr val="bg1"/>
          </a:solidFill>
        </p:grpSpPr>
        <p:sp>
          <p:nvSpPr>
            <p:cNvPr id="12" name="Rectangle 11"/>
            <p:cNvSpPr/>
            <p:nvPr/>
          </p:nvSpPr>
          <p:spPr>
            <a:xfrm>
              <a:off x="-680936" y="1663430"/>
              <a:ext cx="680936" cy="486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 y="1663430"/>
              <a:ext cx="680936" cy="486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497" y="1663430"/>
              <a:ext cx="680936" cy="486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340282" y="1663430"/>
              <a:ext cx="680936" cy="486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999629" y="1663430"/>
              <a:ext cx="680936" cy="486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654938" y="1663430"/>
              <a:ext cx="680936" cy="486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grpSp>
      <p:pic>
        <p:nvPicPr>
          <p:cNvPr id="1026" name="Picture 2" descr="E:\Communications\_ADEE -TRANSFORMATION\EE_PowerPoint\links\EE_Combo Logo-white_color white tx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92856" y="4053706"/>
            <a:ext cx="3042771" cy="816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80626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
            <a:ext cx="914400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1553022" y="1754942"/>
            <a:ext cx="6064589" cy="1295402"/>
            <a:chOff x="1468876" y="1924047"/>
            <a:chExt cx="6064589" cy="1295402"/>
          </a:xfrm>
        </p:grpSpPr>
        <p:sp>
          <p:nvSpPr>
            <p:cNvPr id="5" name="Half Frame 4"/>
            <p:cNvSpPr/>
            <p:nvPr/>
          </p:nvSpPr>
          <p:spPr>
            <a:xfrm>
              <a:off x="1468876" y="1924047"/>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p:cNvSpPr/>
            <p:nvPr/>
          </p:nvSpPr>
          <p:spPr>
            <a:xfrm flipH="1" flipV="1">
              <a:off x="6238065" y="1924049"/>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2" name="Inhaltsplatzhalter 4"/>
          <p:cNvSpPr txBox="1">
            <a:spLocks/>
          </p:cNvSpPr>
          <p:nvPr/>
        </p:nvSpPr>
        <p:spPr>
          <a:xfrm>
            <a:off x="1731146" y="2125644"/>
            <a:ext cx="5708342" cy="553998"/>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buNone/>
            </a:pPr>
            <a:r>
              <a:rPr lang="en-US" sz="3600" b="1" dirty="0" smtClean="0">
                <a:latin typeface="+mj-lt"/>
                <a:ea typeface="Microsoft YaHei" pitchFamily="34" charset="-122"/>
                <a:cs typeface="Segoe UI" panose="020B0502040204020203" pitchFamily="34" charset="0"/>
              </a:rPr>
              <a:t>The Affidavit</a:t>
            </a:r>
            <a:endParaRPr lang="en-US" sz="1200" b="1" dirty="0">
              <a:latin typeface="+mj-lt"/>
              <a:ea typeface="Microsoft YaHei" pitchFamily="34" charset="-122"/>
              <a:cs typeface="Segoe UI" panose="020B0502040204020203" pitchFamily="34" charset="0"/>
            </a:endParaRPr>
          </a:p>
        </p:txBody>
      </p:sp>
      <p:pic>
        <p:nvPicPr>
          <p:cNvPr id="16" name="Picture 2" descr="E:\Communications\_ADEE -TRANSFORMATION\EE_PowerPoint\links\EE_Combo Logo-white_color white tx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2856" y="4053706"/>
            <a:ext cx="3042771" cy="816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6766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889760" y="217259"/>
            <a:ext cx="6774845" cy="4893647"/>
          </a:xfrm>
          <a:prstGeom prst="rect">
            <a:avLst/>
          </a:prstGeom>
          <a:noFill/>
        </p:spPr>
        <p:txBody>
          <a:bodyPr wrap="square" rtlCol="0">
            <a:spAutoFit/>
          </a:bodyPr>
          <a:lstStyle/>
          <a:p>
            <a:pPr marL="0" lvl="1"/>
            <a:r>
              <a:rPr lang="en-US" sz="2400" b="1" dirty="0">
                <a:solidFill>
                  <a:schemeClr val="tx2">
                    <a:lumMod val="50000"/>
                  </a:schemeClr>
                </a:solidFill>
              </a:rPr>
              <a:t>You must submit an affidavit with your trade secret request. It must contain certain things.</a:t>
            </a:r>
            <a:br>
              <a:rPr lang="en-US" sz="2400" b="1" dirty="0">
                <a:solidFill>
                  <a:schemeClr val="tx2">
                    <a:lumMod val="50000"/>
                  </a:schemeClr>
                </a:solidFill>
              </a:rPr>
            </a:br>
            <a:r>
              <a:rPr lang="en-US" sz="2400" b="1" dirty="0">
                <a:solidFill>
                  <a:schemeClr val="tx2">
                    <a:lumMod val="50000"/>
                  </a:schemeClr>
                </a:solidFill>
              </a:rPr>
              <a:t/>
            </a:r>
            <a:br>
              <a:rPr lang="en-US" sz="2400" b="1" dirty="0">
                <a:solidFill>
                  <a:schemeClr val="tx2">
                    <a:lumMod val="50000"/>
                  </a:schemeClr>
                </a:solidFill>
              </a:rPr>
            </a:br>
            <a:r>
              <a:rPr lang="en-US" sz="2400" dirty="0">
                <a:solidFill>
                  <a:schemeClr val="tx2">
                    <a:lumMod val="50000"/>
                  </a:schemeClr>
                </a:solidFill>
              </a:rPr>
              <a:t>1. Why it is a trade secret?</a:t>
            </a:r>
            <a:br>
              <a:rPr lang="en-US" sz="2400" dirty="0">
                <a:solidFill>
                  <a:schemeClr val="tx2">
                    <a:lumMod val="50000"/>
                  </a:schemeClr>
                </a:solidFill>
              </a:rPr>
            </a:br>
            <a:r>
              <a:rPr lang="en-US" sz="2400" dirty="0">
                <a:solidFill>
                  <a:schemeClr val="tx2">
                    <a:lumMod val="50000"/>
                  </a:schemeClr>
                </a:solidFill>
              </a:rPr>
              <a:t>2. How it complies with the six factors </a:t>
            </a:r>
            <a:r>
              <a:rPr lang="en-US" sz="2400" dirty="0" smtClean="0">
                <a:solidFill>
                  <a:schemeClr val="tx2">
                    <a:lumMod val="50000"/>
                  </a:schemeClr>
                </a:solidFill>
              </a:rPr>
              <a:t>from </a:t>
            </a:r>
            <a:r>
              <a:rPr lang="en-US" sz="2400" dirty="0">
                <a:solidFill>
                  <a:schemeClr val="tx2">
                    <a:lumMod val="50000"/>
                  </a:schemeClr>
                </a:solidFill>
              </a:rPr>
              <a:t>law? AND</a:t>
            </a:r>
            <a:br>
              <a:rPr lang="en-US" sz="2400" dirty="0">
                <a:solidFill>
                  <a:schemeClr val="tx2">
                    <a:lumMod val="50000"/>
                  </a:schemeClr>
                </a:solidFill>
              </a:rPr>
            </a:br>
            <a:r>
              <a:rPr lang="en-US" sz="2400" dirty="0">
                <a:solidFill>
                  <a:schemeClr val="tx2">
                    <a:lumMod val="50000"/>
                  </a:schemeClr>
                </a:solidFill>
              </a:rPr>
              <a:t>3. The magic sentence</a:t>
            </a:r>
            <a:r>
              <a:rPr lang="en-US" sz="2400" i="1" dirty="0">
                <a:solidFill>
                  <a:schemeClr val="tx2">
                    <a:lumMod val="50000"/>
                  </a:schemeClr>
                </a:solidFill>
              </a:rPr>
              <a:t>……</a:t>
            </a:r>
            <a:br>
              <a:rPr lang="en-US" sz="2400" i="1" dirty="0">
                <a:solidFill>
                  <a:schemeClr val="tx2">
                    <a:lumMod val="50000"/>
                  </a:schemeClr>
                </a:solidFill>
              </a:rPr>
            </a:br>
            <a:r>
              <a:rPr lang="en-US" sz="2400" i="1" dirty="0">
                <a:solidFill>
                  <a:schemeClr val="tx2">
                    <a:lumMod val="50000"/>
                  </a:schemeClr>
                </a:solidFill>
              </a:rPr>
              <a:t>“The applicant agrees to act as an indispensable party and to exercise extraordinary diligence in any legal action arising from the Department’s denial of public access to the documents or information clai</a:t>
            </a:r>
            <a:r>
              <a:rPr lang="en-US" sz="2400" dirty="0">
                <a:solidFill>
                  <a:schemeClr val="tx2">
                    <a:lumMod val="50000"/>
                  </a:schemeClr>
                </a:solidFill>
              </a:rPr>
              <a:t>med herein to be </a:t>
            </a:r>
            <a:r>
              <a:rPr lang="en-US" sz="2400" i="1" dirty="0">
                <a:solidFill>
                  <a:schemeClr val="tx2">
                    <a:lumMod val="50000"/>
                  </a:schemeClr>
                </a:solidFill>
              </a:rPr>
              <a:t>a trade secret.” </a:t>
            </a:r>
          </a:p>
          <a:p>
            <a:endParaRPr lang="en-US" sz="2400" dirty="0">
              <a:solidFill>
                <a:schemeClr val="tx2"/>
              </a:solidFill>
            </a:endParaRPr>
          </a:p>
        </p:txBody>
      </p:sp>
    </p:spTree>
    <p:extLst>
      <p:ext uri="{BB962C8B-B14F-4D97-AF65-F5344CB8AC3E}">
        <p14:creationId xmlns:p14="http://schemas.microsoft.com/office/powerpoint/2010/main" val="27315340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889760" y="401925"/>
            <a:ext cx="6774845" cy="4339650"/>
          </a:xfrm>
          <a:prstGeom prst="rect">
            <a:avLst/>
          </a:prstGeom>
          <a:noFill/>
        </p:spPr>
        <p:txBody>
          <a:bodyPr wrap="square" rtlCol="0">
            <a:spAutoFit/>
          </a:bodyPr>
          <a:lstStyle/>
          <a:p>
            <a:pPr marL="0" lvl="1"/>
            <a:r>
              <a:rPr lang="en-US" sz="2800" dirty="0" smtClean="0">
                <a:solidFill>
                  <a:schemeClr val="tx2">
                    <a:lumMod val="50000"/>
                  </a:schemeClr>
                </a:solidFill>
              </a:rPr>
              <a:t>3</a:t>
            </a:r>
            <a:r>
              <a:rPr lang="en-US" sz="2800" dirty="0">
                <a:solidFill>
                  <a:schemeClr val="tx2">
                    <a:lumMod val="50000"/>
                  </a:schemeClr>
                </a:solidFill>
              </a:rPr>
              <a:t>. The magic sentence</a:t>
            </a:r>
            <a:r>
              <a:rPr lang="en-US" sz="2800" i="1" dirty="0">
                <a:solidFill>
                  <a:schemeClr val="tx2">
                    <a:lumMod val="50000"/>
                  </a:schemeClr>
                </a:solidFill>
              </a:rPr>
              <a:t>……</a:t>
            </a:r>
            <a:br>
              <a:rPr lang="en-US" sz="2800" i="1" dirty="0">
                <a:solidFill>
                  <a:schemeClr val="tx2">
                    <a:lumMod val="50000"/>
                  </a:schemeClr>
                </a:solidFill>
              </a:rPr>
            </a:br>
            <a:endParaRPr lang="en-US" sz="2800" i="1" dirty="0" smtClean="0">
              <a:solidFill>
                <a:schemeClr val="tx2">
                  <a:lumMod val="50000"/>
                </a:schemeClr>
              </a:solidFill>
            </a:endParaRPr>
          </a:p>
          <a:p>
            <a:pPr marL="0" lvl="1" algn="just"/>
            <a:r>
              <a:rPr lang="en-US" sz="2800" i="1" dirty="0" smtClean="0">
                <a:solidFill>
                  <a:schemeClr val="tx2">
                    <a:lumMod val="50000"/>
                  </a:schemeClr>
                </a:solidFill>
              </a:rPr>
              <a:t>“</a:t>
            </a:r>
            <a:r>
              <a:rPr lang="en-US" sz="2800" i="1" dirty="0">
                <a:solidFill>
                  <a:schemeClr val="tx2">
                    <a:lumMod val="50000"/>
                  </a:schemeClr>
                </a:solidFill>
              </a:rPr>
              <a:t>The applicant agrees to act as an indispensable party and to exercise extraordinary diligence in any legal action arising from the Department’s denial of public access to the documents or information clai</a:t>
            </a:r>
            <a:r>
              <a:rPr lang="en-US" sz="2800" dirty="0">
                <a:solidFill>
                  <a:schemeClr val="tx2">
                    <a:lumMod val="50000"/>
                  </a:schemeClr>
                </a:solidFill>
              </a:rPr>
              <a:t>med herein to be </a:t>
            </a:r>
            <a:r>
              <a:rPr lang="en-US" sz="2800" i="1" dirty="0">
                <a:solidFill>
                  <a:schemeClr val="tx2">
                    <a:lumMod val="50000"/>
                  </a:schemeClr>
                </a:solidFill>
              </a:rPr>
              <a:t>a trade secret.” </a:t>
            </a:r>
          </a:p>
          <a:p>
            <a:endParaRPr lang="en-US" sz="2400" dirty="0">
              <a:solidFill>
                <a:schemeClr val="tx2"/>
              </a:solidFill>
            </a:endParaRPr>
          </a:p>
        </p:txBody>
      </p:sp>
    </p:spTree>
    <p:extLst>
      <p:ext uri="{BB962C8B-B14F-4D97-AF65-F5344CB8AC3E}">
        <p14:creationId xmlns:p14="http://schemas.microsoft.com/office/powerpoint/2010/main" val="37623400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889760" y="958939"/>
            <a:ext cx="6774845" cy="3447098"/>
          </a:xfrm>
          <a:prstGeom prst="rect">
            <a:avLst/>
          </a:prstGeom>
          <a:noFill/>
        </p:spPr>
        <p:txBody>
          <a:bodyPr wrap="square" rtlCol="0">
            <a:spAutoFit/>
          </a:bodyPr>
          <a:lstStyle/>
          <a:p>
            <a:r>
              <a:rPr lang="en-US" sz="2800" b="1" dirty="0">
                <a:solidFill>
                  <a:schemeClr val="tx2">
                    <a:lumMod val="50000"/>
                  </a:schemeClr>
                </a:solidFill>
              </a:rPr>
              <a:t>Why is all of this </a:t>
            </a:r>
            <a:r>
              <a:rPr lang="en-US" sz="2800" b="1" dirty="0" smtClean="0">
                <a:solidFill>
                  <a:schemeClr val="tx2">
                    <a:lumMod val="50000"/>
                  </a:schemeClr>
                </a:solidFill>
              </a:rPr>
              <a:t>such a </a:t>
            </a:r>
            <a:r>
              <a:rPr lang="en-US" sz="2800" b="1" dirty="0">
                <a:solidFill>
                  <a:schemeClr val="tx2">
                    <a:lumMod val="50000"/>
                  </a:schemeClr>
                </a:solidFill>
              </a:rPr>
              <a:t>big deal?</a:t>
            </a:r>
          </a:p>
          <a:p>
            <a:pPr marL="457200" lvl="1" indent="0">
              <a:buNone/>
            </a:pPr>
            <a:endParaRPr lang="en-US" sz="2800" dirty="0">
              <a:solidFill>
                <a:schemeClr val="tx2">
                  <a:lumMod val="50000"/>
                </a:schemeClr>
              </a:solidFill>
            </a:endParaRPr>
          </a:p>
          <a:p>
            <a:pPr marL="457200" lvl="1" indent="0" algn="just">
              <a:buNone/>
            </a:pPr>
            <a:r>
              <a:rPr lang="en-US" sz="2800" dirty="0" smtClean="0">
                <a:solidFill>
                  <a:schemeClr val="tx2">
                    <a:lumMod val="50000"/>
                  </a:schemeClr>
                </a:solidFill>
              </a:rPr>
              <a:t>DEQ </a:t>
            </a:r>
            <a:r>
              <a:rPr lang="en-US" sz="2800" dirty="0">
                <a:solidFill>
                  <a:schemeClr val="tx2">
                    <a:lumMod val="50000"/>
                  </a:schemeClr>
                </a:solidFill>
              </a:rPr>
              <a:t>can get sued for not disclosing information that was erroneously determined to be a trade secret AND </a:t>
            </a:r>
            <a:r>
              <a:rPr lang="en-US" sz="2800" dirty="0" smtClean="0">
                <a:solidFill>
                  <a:schemeClr val="tx2">
                    <a:lumMod val="50000"/>
                  </a:schemeClr>
                </a:solidFill>
              </a:rPr>
              <a:t>your client has </a:t>
            </a:r>
            <a:r>
              <a:rPr lang="en-US" sz="2800" dirty="0">
                <a:solidFill>
                  <a:schemeClr val="tx2">
                    <a:lumMod val="50000"/>
                  </a:schemeClr>
                </a:solidFill>
              </a:rPr>
              <a:t>to defend it. </a:t>
            </a:r>
          </a:p>
          <a:p>
            <a:endParaRPr lang="en-US" sz="2600" dirty="0">
              <a:solidFill>
                <a:schemeClr val="tx2">
                  <a:lumMod val="50000"/>
                </a:schemeClr>
              </a:solidFill>
            </a:endParaRPr>
          </a:p>
          <a:p>
            <a:pPr marL="457200" lvl="1" indent="0">
              <a:buNone/>
            </a:pPr>
            <a:endParaRPr lang="en-US" sz="2400" dirty="0">
              <a:solidFill>
                <a:schemeClr val="tx2"/>
              </a:solidFill>
            </a:endParaRPr>
          </a:p>
        </p:txBody>
      </p:sp>
    </p:spTree>
    <p:extLst>
      <p:ext uri="{BB962C8B-B14F-4D97-AF65-F5344CB8AC3E}">
        <p14:creationId xmlns:p14="http://schemas.microsoft.com/office/powerpoint/2010/main" val="39243383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
            <a:ext cx="914400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1539705" y="1754942"/>
            <a:ext cx="6064589" cy="1295402"/>
            <a:chOff x="1468876" y="1924047"/>
            <a:chExt cx="6064589" cy="1295402"/>
          </a:xfrm>
        </p:grpSpPr>
        <p:sp>
          <p:nvSpPr>
            <p:cNvPr id="5" name="Half Frame 4"/>
            <p:cNvSpPr/>
            <p:nvPr/>
          </p:nvSpPr>
          <p:spPr>
            <a:xfrm>
              <a:off x="1468876" y="1924047"/>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p:cNvSpPr/>
            <p:nvPr/>
          </p:nvSpPr>
          <p:spPr>
            <a:xfrm flipH="1" flipV="1">
              <a:off x="6238065" y="1924049"/>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2" name="Inhaltsplatzhalter 4"/>
          <p:cNvSpPr txBox="1">
            <a:spLocks/>
          </p:cNvSpPr>
          <p:nvPr/>
        </p:nvSpPr>
        <p:spPr>
          <a:xfrm>
            <a:off x="1731146" y="2125644"/>
            <a:ext cx="5708342" cy="553998"/>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buNone/>
            </a:pPr>
            <a:r>
              <a:rPr lang="en-US" sz="3600" b="1" dirty="0" smtClean="0">
                <a:latin typeface="+mj-lt"/>
                <a:ea typeface="Microsoft YaHei" pitchFamily="34" charset="-122"/>
                <a:cs typeface="Segoe UI" panose="020B0502040204020203" pitchFamily="34" charset="0"/>
              </a:rPr>
              <a:t>DO’s</a:t>
            </a:r>
            <a:endParaRPr lang="en-US" sz="1200" b="1" dirty="0">
              <a:latin typeface="+mj-lt"/>
              <a:ea typeface="Microsoft YaHei" pitchFamily="34" charset="-122"/>
              <a:cs typeface="Segoe UI" panose="020B0502040204020203" pitchFamily="34" charset="0"/>
            </a:endParaRPr>
          </a:p>
        </p:txBody>
      </p:sp>
      <p:pic>
        <p:nvPicPr>
          <p:cNvPr id="16" name="Picture 2" descr="E:\Communications\_ADEE -TRANSFORMATION\EE_PowerPoint\links\EE_Combo Logo-white_color white tx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2856" y="4053706"/>
            <a:ext cx="3042771" cy="816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9918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788160" y="1134499"/>
            <a:ext cx="6774845" cy="2677656"/>
          </a:xfrm>
          <a:prstGeom prst="rect">
            <a:avLst/>
          </a:prstGeom>
          <a:noFill/>
        </p:spPr>
        <p:txBody>
          <a:bodyPr wrap="square" rtlCol="0">
            <a:spAutoFit/>
          </a:bodyPr>
          <a:lstStyle/>
          <a:p>
            <a:pPr marL="685800" lvl="1" indent="-342900" algn="just">
              <a:buFont typeface="Arial" panose="020B0604020202020204" pitchFamily="34" charset="0"/>
              <a:buChar char="•"/>
            </a:pPr>
            <a:r>
              <a:rPr lang="en-US" sz="2800" dirty="0">
                <a:solidFill>
                  <a:schemeClr val="tx2">
                    <a:lumMod val="50000"/>
                  </a:schemeClr>
                </a:solidFill>
              </a:rPr>
              <a:t>Review the list of what is legally considered a Trade Secret.</a:t>
            </a:r>
            <a:br>
              <a:rPr lang="en-US" sz="2800" dirty="0">
                <a:solidFill>
                  <a:schemeClr val="tx2">
                    <a:lumMod val="50000"/>
                  </a:schemeClr>
                </a:solidFill>
              </a:rPr>
            </a:br>
            <a:r>
              <a:rPr lang="en-US" sz="2800" dirty="0">
                <a:solidFill>
                  <a:schemeClr val="tx2">
                    <a:lumMod val="50000"/>
                  </a:schemeClr>
                </a:solidFill>
              </a:rPr>
              <a:t> </a:t>
            </a:r>
          </a:p>
          <a:p>
            <a:pPr marL="685800" lvl="1" indent="-342900" algn="just">
              <a:buFont typeface="Arial" panose="020B0604020202020204" pitchFamily="34" charset="0"/>
              <a:buChar char="•"/>
            </a:pPr>
            <a:r>
              <a:rPr lang="en-US" sz="2800" dirty="0">
                <a:solidFill>
                  <a:schemeClr val="tx2">
                    <a:lumMod val="50000"/>
                  </a:schemeClr>
                </a:solidFill>
              </a:rPr>
              <a:t>Include your explanation in the affidavit, without disclosing the TS, as to why you are entitled to TS protection</a:t>
            </a:r>
            <a:r>
              <a:rPr lang="en-US" sz="2800" dirty="0" smtClean="0">
                <a:solidFill>
                  <a:schemeClr val="tx2">
                    <a:lumMod val="50000"/>
                  </a:schemeClr>
                </a:solidFill>
              </a:rPr>
              <a:t>.</a:t>
            </a:r>
            <a:endParaRPr lang="en-US" sz="2800" dirty="0">
              <a:solidFill>
                <a:schemeClr val="tx2">
                  <a:lumMod val="50000"/>
                </a:schemeClr>
              </a:solidFill>
            </a:endParaRPr>
          </a:p>
        </p:txBody>
      </p:sp>
    </p:spTree>
    <p:extLst>
      <p:ext uri="{BB962C8B-B14F-4D97-AF65-F5344CB8AC3E}">
        <p14:creationId xmlns:p14="http://schemas.microsoft.com/office/powerpoint/2010/main" val="33699869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788160" y="514739"/>
            <a:ext cx="6774845" cy="3970318"/>
          </a:xfrm>
          <a:prstGeom prst="rect">
            <a:avLst/>
          </a:prstGeom>
          <a:noFill/>
        </p:spPr>
        <p:txBody>
          <a:bodyPr wrap="square" rtlCol="0">
            <a:spAutoFit/>
          </a:bodyPr>
          <a:lstStyle/>
          <a:p>
            <a:pPr marL="685800" lvl="1" indent="-342900">
              <a:buFont typeface="Arial" panose="020B0604020202020204" pitchFamily="34" charset="0"/>
              <a:buChar char="•"/>
            </a:pPr>
            <a:r>
              <a:rPr lang="en-US" sz="2800" dirty="0" smtClean="0">
                <a:solidFill>
                  <a:schemeClr val="tx2">
                    <a:lumMod val="50000"/>
                  </a:schemeClr>
                </a:solidFill>
              </a:rPr>
              <a:t>Include </a:t>
            </a:r>
            <a:r>
              <a:rPr lang="en-US" sz="2800" dirty="0">
                <a:solidFill>
                  <a:schemeClr val="tx2">
                    <a:lumMod val="50000"/>
                  </a:schemeClr>
                </a:solidFill>
              </a:rPr>
              <a:t>the magic words in the Affidavit:</a:t>
            </a:r>
            <a:br>
              <a:rPr lang="en-US" sz="2800" dirty="0">
                <a:solidFill>
                  <a:schemeClr val="tx2">
                    <a:lumMod val="50000"/>
                  </a:schemeClr>
                </a:solidFill>
              </a:rPr>
            </a:br>
            <a:endParaRPr lang="en-US" sz="2800" dirty="0" smtClean="0">
              <a:solidFill>
                <a:schemeClr val="tx2">
                  <a:lumMod val="50000"/>
                </a:schemeClr>
              </a:solidFill>
            </a:endParaRPr>
          </a:p>
          <a:p>
            <a:pPr lvl="1" algn="just"/>
            <a:r>
              <a:rPr lang="en-US" sz="2800" dirty="0" smtClean="0">
                <a:solidFill>
                  <a:schemeClr val="tx2">
                    <a:lumMod val="50000"/>
                  </a:schemeClr>
                </a:solidFill>
              </a:rPr>
              <a:t>“</a:t>
            </a:r>
            <a:r>
              <a:rPr lang="en-US" sz="2800" b="1" dirty="0">
                <a:solidFill>
                  <a:schemeClr val="tx2">
                    <a:lumMod val="50000"/>
                  </a:schemeClr>
                </a:solidFill>
              </a:rPr>
              <a:t>The applicant agrees to act as an indispensable party and to exercise extraordinary diligence in any legal action arising from the Department’s denial of public access to the documents or information claimed herein to be a trade secret</a:t>
            </a:r>
            <a:r>
              <a:rPr lang="en-US" sz="2800" dirty="0">
                <a:solidFill>
                  <a:schemeClr val="tx2">
                    <a:lumMod val="50000"/>
                  </a:schemeClr>
                </a:solidFill>
              </a:rPr>
              <a:t>.”</a:t>
            </a:r>
          </a:p>
        </p:txBody>
      </p:sp>
    </p:spTree>
    <p:extLst>
      <p:ext uri="{BB962C8B-B14F-4D97-AF65-F5344CB8AC3E}">
        <p14:creationId xmlns:p14="http://schemas.microsoft.com/office/powerpoint/2010/main" val="15656640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492250" y="586591"/>
            <a:ext cx="6774845" cy="3970318"/>
          </a:xfrm>
          <a:prstGeom prst="rect">
            <a:avLst/>
          </a:prstGeom>
          <a:noFill/>
        </p:spPr>
        <p:txBody>
          <a:bodyPr wrap="square" rtlCol="0">
            <a:spAutoFit/>
          </a:bodyPr>
          <a:lstStyle/>
          <a:p>
            <a:pPr marL="800100" lvl="1" indent="-342900">
              <a:buFont typeface="Arial" panose="020B0604020202020204" pitchFamily="34" charset="0"/>
              <a:buChar char="•"/>
            </a:pPr>
            <a:r>
              <a:rPr lang="en-US" sz="2800" b="1" dirty="0">
                <a:solidFill>
                  <a:schemeClr val="tx2">
                    <a:lumMod val="50000"/>
                  </a:schemeClr>
                </a:solidFill>
              </a:rPr>
              <a:t>Make it easy for </a:t>
            </a:r>
            <a:r>
              <a:rPr lang="en-US" sz="2800" b="1" dirty="0" smtClean="0">
                <a:solidFill>
                  <a:schemeClr val="tx2">
                    <a:lumMod val="50000"/>
                  </a:schemeClr>
                </a:solidFill>
              </a:rPr>
              <a:t>E&amp;E </a:t>
            </a:r>
            <a:r>
              <a:rPr lang="en-US" sz="2800" b="1" dirty="0">
                <a:solidFill>
                  <a:schemeClr val="tx2">
                    <a:lumMod val="50000"/>
                  </a:schemeClr>
                </a:solidFill>
              </a:rPr>
              <a:t>lawyers to ID what you’ve </a:t>
            </a:r>
            <a:r>
              <a:rPr lang="en-US" sz="2800" b="1" dirty="0" smtClean="0">
                <a:solidFill>
                  <a:schemeClr val="tx2">
                    <a:lumMod val="50000"/>
                  </a:schemeClr>
                </a:solidFill>
              </a:rPr>
              <a:t>redacted.</a:t>
            </a:r>
          </a:p>
          <a:p>
            <a:pPr marL="1143000" lvl="2" indent="-342900">
              <a:buFont typeface="Arial" panose="020B0604020202020204" pitchFamily="34" charset="0"/>
              <a:buChar char="•"/>
            </a:pPr>
            <a:r>
              <a:rPr lang="en-US" sz="2800" dirty="0" smtClean="0">
                <a:solidFill>
                  <a:schemeClr val="tx2">
                    <a:lumMod val="50000"/>
                  </a:schemeClr>
                </a:solidFill>
              </a:rPr>
              <a:t>Mark </a:t>
            </a:r>
            <a:r>
              <a:rPr lang="en-US" sz="2800" dirty="0">
                <a:solidFill>
                  <a:schemeClr val="tx2">
                    <a:lumMod val="50000"/>
                  </a:schemeClr>
                </a:solidFill>
              </a:rPr>
              <a:t>cover page clearly and boldly as </a:t>
            </a:r>
            <a:r>
              <a:rPr lang="en-US" sz="2800" b="1" dirty="0">
                <a:solidFill>
                  <a:srgbClr val="FF0000"/>
                </a:solidFill>
              </a:rPr>
              <a:t>CONFIDENTIAL</a:t>
            </a:r>
            <a:r>
              <a:rPr lang="en-US" sz="2800" dirty="0">
                <a:solidFill>
                  <a:schemeClr val="tx2">
                    <a:lumMod val="50000"/>
                  </a:schemeClr>
                </a:solidFill>
              </a:rPr>
              <a:t> in </a:t>
            </a:r>
            <a:r>
              <a:rPr lang="en-US" sz="2800" dirty="0" smtClean="0">
                <a:solidFill>
                  <a:schemeClr val="tx2">
                    <a:lumMod val="50000"/>
                  </a:schemeClr>
                </a:solidFill>
              </a:rPr>
              <a:t>red.</a:t>
            </a:r>
          </a:p>
          <a:p>
            <a:pPr marL="1143000" lvl="2" indent="-342900">
              <a:buFont typeface="Arial" panose="020B0604020202020204" pitchFamily="34" charset="0"/>
              <a:buChar char="•"/>
            </a:pPr>
            <a:r>
              <a:rPr lang="en-US" sz="2800" dirty="0" smtClean="0">
                <a:solidFill>
                  <a:schemeClr val="tx2">
                    <a:lumMod val="50000"/>
                  </a:schemeClr>
                </a:solidFill>
              </a:rPr>
              <a:t>Then </a:t>
            </a:r>
            <a:r>
              <a:rPr lang="en-US" sz="2800" dirty="0">
                <a:solidFill>
                  <a:schemeClr val="tx2">
                    <a:lumMod val="50000"/>
                  </a:schemeClr>
                </a:solidFill>
              </a:rPr>
              <a:t>mark it only on the pages that contain confidential </a:t>
            </a:r>
            <a:r>
              <a:rPr lang="en-US" sz="2800" dirty="0" smtClean="0">
                <a:solidFill>
                  <a:schemeClr val="tx2">
                    <a:lumMod val="50000"/>
                  </a:schemeClr>
                </a:solidFill>
              </a:rPr>
              <a:t>info.</a:t>
            </a:r>
          </a:p>
          <a:p>
            <a:pPr marL="1143000" lvl="2" indent="-342900">
              <a:buFont typeface="Arial" panose="020B0604020202020204" pitchFamily="34" charset="0"/>
              <a:buChar char="•"/>
            </a:pPr>
            <a:r>
              <a:rPr lang="en-US" sz="2800" dirty="0" smtClean="0">
                <a:solidFill>
                  <a:schemeClr val="tx2">
                    <a:lumMod val="50000"/>
                  </a:schemeClr>
                </a:solidFill>
              </a:rPr>
              <a:t>Make </a:t>
            </a:r>
            <a:r>
              <a:rPr lang="en-US" sz="2800" dirty="0">
                <a:solidFill>
                  <a:schemeClr val="tx2">
                    <a:lumMod val="50000"/>
                  </a:schemeClr>
                </a:solidFill>
              </a:rPr>
              <a:t>sure page numbers correspond between public and confidential copies</a:t>
            </a:r>
          </a:p>
        </p:txBody>
      </p:sp>
    </p:spTree>
    <p:extLst>
      <p:ext uri="{BB962C8B-B14F-4D97-AF65-F5344CB8AC3E}">
        <p14:creationId xmlns:p14="http://schemas.microsoft.com/office/powerpoint/2010/main" val="42002886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727200" y="697619"/>
            <a:ext cx="6774845" cy="3970318"/>
          </a:xfrm>
          <a:prstGeom prst="rect">
            <a:avLst/>
          </a:prstGeom>
          <a:noFill/>
        </p:spPr>
        <p:txBody>
          <a:bodyPr wrap="square" rtlCol="0">
            <a:spAutoFit/>
          </a:bodyPr>
          <a:lstStyle/>
          <a:p>
            <a:pPr marL="457200" lvl="1" indent="0">
              <a:buNone/>
            </a:pPr>
            <a:r>
              <a:rPr lang="en-US" sz="2800" b="1" dirty="0" smtClean="0">
                <a:solidFill>
                  <a:schemeClr val="tx2">
                    <a:lumMod val="50000"/>
                  </a:schemeClr>
                </a:solidFill>
              </a:rPr>
              <a:t>Suggestions:</a:t>
            </a:r>
          </a:p>
          <a:p>
            <a:pPr marL="914400" lvl="1" indent="-457200">
              <a:buFont typeface="Arial" panose="020B0604020202020204" pitchFamily="34" charset="0"/>
              <a:buChar char="•"/>
            </a:pPr>
            <a:r>
              <a:rPr lang="en-US" sz="2800" dirty="0" smtClean="0">
                <a:solidFill>
                  <a:schemeClr val="tx2">
                    <a:lumMod val="50000"/>
                  </a:schemeClr>
                </a:solidFill>
              </a:rPr>
              <a:t>Use </a:t>
            </a:r>
            <a:r>
              <a:rPr lang="en-US" sz="2800" dirty="0">
                <a:solidFill>
                  <a:schemeClr val="tx2">
                    <a:lumMod val="50000"/>
                  </a:schemeClr>
                </a:solidFill>
              </a:rPr>
              <a:t>removable tabs to mark pages with redacted </a:t>
            </a:r>
            <a:r>
              <a:rPr lang="en-US" sz="2800" dirty="0" smtClean="0">
                <a:solidFill>
                  <a:schemeClr val="tx2">
                    <a:lumMod val="50000"/>
                  </a:schemeClr>
                </a:solidFill>
              </a:rPr>
              <a:t>copy.</a:t>
            </a:r>
          </a:p>
          <a:p>
            <a:pPr marL="914400" lvl="1" indent="-457200">
              <a:buFont typeface="Arial" panose="020B0604020202020204" pitchFamily="34" charset="0"/>
              <a:buChar char="•"/>
            </a:pPr>
            <a:r>
              <a:rPr lang="en-US" sz="2800" dirty="0" smtClean="0">
                <a:solidFill>
                  <a:schemeClr val="tx2">
                    <a:lumMod val="50000"/>
                  </a:schemeClr>
                </a:solidFill>
              </a:rPr>
              <a:t>Seal </a:t>
            </a:r>
            <a:r>
              <a:rPr lang="en-US" sz="2800" dirty="0">
                <a:solidFill>
                  <a:schemeClr val="tx2">
                    <a:lumMod val="50000"/>
                  </a:schemeClr>
                </a:solidFill>
              </a:rPr>
              <a:t>confidential copy in an envelop marked confidential, and then put it an another envelope </a:t>
            </a:r>
            <a:r>
              <a:rPr lang="en-US" sz="2800" dirty="0" smtClean="0">
                <a:solidFill>
                  <a:schemeClr val="tx2">
                    <a:lumMod val="50000"/>
                  </a:schemeClr>
                </a:solidFill>
              </a:rPr>
              <a:t>with the public copy and affidavit to either mail or hand deliver.</a:t>
            </a:r>
            <a:endParaRPr lang="en-US" sz="2800" dirty="0">
              <a:solidFill>
                <a:schemeClr val="tx2">
                  <a:lumMod val="50000"/>
                </a:schemeClr>
              </a:solidFill>
            </a:endParaRPr>
          </a:p>
          <a:p>
            <a:pPr lvl="1"/>
            <a:endParaRPr lang="en-US" sz="2800" dirty="0">
              <a:solidFill>
                <a:schemeClr val="tx2">
                  <a:lumMod val="50000"/>
                </a:schemeClr>
              </a:solidFill>
            </a:endParaRPr>
          </a:p>
        </p:txBody>
      </p:sp>
    </p:spTree>
    <p:extLst>
      <p:ext uri="{BB962C8B-B14F-4D97-AF65-F5344CB8AC3E}">
        <p14:creationId xmlns:p14="http://schemas.microsoft.com/office/powerpoint/2010/main" val="41691743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
            <a:ext cx="914400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1539705" y="1754942"/>
            <a:ext cx="6064589" cy="1295402"/>
            <a:chOff x="1468876" y="1924047"/>
            <a:chExt cx="6064589" cy="1295402"/>
          </a:xfrm>
        </p:grpSpPr>
        <p:sp>
          <p:nvSpPr>
            <p:cNvPr id="5" name="Half Frame 4"/>
            <p:cNvSpPr/>
            <p:nvPr/>
          </p:nvSpPr>
          <p:spPr>
            <a:xfrm>
              <a:off x="1468876" y="1924047"/>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p:cNvSpPr/>
            <p:nvPr/>
          </p:nvSpPr>
          <p:spPr>
            <a:xfrm flipH="1" flipV="1">
              <a:off x="6238065" y="1924049"/>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2" name="Inhaltsplatzhalter 4"/>
          <p:cNvSpPr txBox="1">
            <a:spLocks/>
          </p:cNvSpPr>
          <p:nvPr/>
        </p:nvSpPr>
        <p:spPr>
          <a:xfrm>
            <a:off x="1731146" y="2125644"/>
            <a:ext cx="5708342" cy="553998"/>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buNone/>
            </a:pPr>
            <a:r>
              <a:rPr lang="en-US" sz="3600" b="1" dirty="0" smtClean="0">
                <a:latin typeface="+mj-lt"/>
                <a:ea typeface="Microsoft YaHei" pitchFamily="34" charset="-122"/>
                <a:cs typeface="Segoe UI" panose="020B0502040204020203" pitchFamily="34" charset="0"/>
              </a:rPr>
              <a:t>DO NOT</a:t>
            </a:r>
            <a:endParaRPr lang="en-US" sz="1200" b="1" dirty="0">
              <a:latin typeface="+mj-lt"/>
              <a:ea typeface="Microsoft YaHei" pitchFamily="34" charset="-122"/>
              <a:cs typeface="Segoe UI" panose="020B0502040204020203" pitchFamily="34" charset="0"/>
            </a:endParaRPr>
          </a:p>
        </p:txBody>
      </p:sp>
      <p:pic>
        <p:nvPicPr>
          <p:cNvPr id="16" name="Picture 2" descr="E:\Communications\_ADEE -TRANSFORMATION\EE_PowerPoint\links\EE_Combo Logo-white_color white tx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2856" y="4053706"/>
            <a:ext cx="3042771" cy="816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31933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20"/>
          <p:cNvPicPr>
            <a:picLocks noChangeAspect="1"/>
          </p:cNvPicPr>
          <p:nvPr/>
        </p:nvPicPr>
        <p:blipFill rotWithShape="1">
          <a:blip r:embed="rId2">
            <a:extLst>
              <a:ext uri="{28A0092B-C50C-407E-A947-70E740481C1C}">
                <a14:useLocalDpi xmlns:a14="http://schemas.microsoft.com/office/drawing/2010/main" val="0"/>
              </a:ext>
            </a:extLst>
          </a:blip>
          <a:srcRect l="17058" t="1393" r="11901" b="21093"/>
          <a:stretch/>
        </p:blipFill>
        <p:spPr>
          <a:xfrm>
            <a:off x="0" y="-1"/>
            <a:ext cx="9144000" cy="5143501"/>
          </a:xfrm>
          <a:prstGeom prst="rect">
            <a:avLst/>
          </a:prstGeom>
          <a:solidFill>
            <a:schemeClr val="tx1">
              <a:lumMod val="10000"/>
              <a:lumOff val="90000"/>
            </a:schemeClr>
          </a:solidFill>
        </p:spPr>
      </p:pic>
      <p:sp>
        <p:nvSpPr>
          <p:cNvPr id="15" name="Rectangle 14"/>
          <p:cNvSpPr/>
          <p:nvPr/>
        </p:nvSpPr>
        <p:spPr bwMode="auto">
          <a:xfrm>
            <a:off x="0" y="-1"/>
            <a:ext cx="9144000" cy="5143500"/>
          </a:xfrm>
          <a:prstGeom prst="rect">
            <a:avLst/>
          </a:prstGeom>
          <a:solidFill>
            <a:srgbClr val="00B6C9">
              <a:alpha val="80000"/>
            </a:srgbClr>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a:solidFill>
                <a:srgbClr val="00B6C9"/>
              </a:solidFill>
            </a:endParaRPr>
          </a:p>
        </p:txBody>
      </p:sp>
      <p:grpSp>
        <p:nvGrpSpPr>
          <p:cNvPr id="14" name="Group 13"/>
          <p:cNvGrpSpPr/>
          <p:nvPr/>
        </p:nvGrpSpPr>
        <p:grpSpPr>
          <a:xfrm>
            <a:off x="1553021" y="1499480"/>
            <a:ext cx="6064589" cy="1295402"/>
            <a:chOff x="1468876" y="1924047"/>
            <a:chExt cx="6064589" cy="1295402"/>
          </a:xfrm>
        </p:grpSpPr>
        <p:sp>
          <p:nvSpPr>
            <p:cNvPr id="5" name="Half Frame 4"/>
            <p:cNvSpPr/>
            <p:nvPr/>
          </p:nvSpPr>
          <p:spPr>
            <a:xfrm>
              <a:off x="1468876" y="1924047"/>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p:cNvSpPr/>
            <p:nvPr/>
          </p:nvSpPr>
          <p:spPr>
            <a:xfrm flipH="1" flipV="1">
              <a:off x="6238065" y="1924049"/>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2" name="Inhaltsplatzhalter 4"/>
          <p:cNvSpPr txBox="1">
            <a:spLocks/>
          </p:cNvSpPr>
          <p:nvPr/>
        </p:nvSpPr>
        <p:spPr>
          <a:xfrm>
            <a:off x="1717829" y="1870181"/>
            <a:ext cx="5708342" cy="553998"/>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buNone/>
            </a:pPr>
            <a:r>
              <a:rPr lang="en-US" sz="3600" b="1" cap="all" dirty="0" smtClean="0">
                <a:latin typeface="+mj-lt"/>
                <a:ea typeface="Microsoft YaHei" pitchFamily="34" charset="-122"/>
                <a:cs typeface="Segoe UI" panose="020B0502040204020203" pitchFamily="34" charset="0"/>
              </a:rPr>
              <a:t>The law</a:t>
            </a:r>
            <a:endParaRPr lang="en-US" sz="1200" b="1" cap="all" dirty="0">
              <a:latin typeface="+mj-lt"/>
              <a:ea typeface="Microsoft YaHei" pitchFamily="34" charset="-122"/>
              <a:cs typeface="Segoe UI" panose="020B0502040204020203" pitchFamily="34" charset="0"/>
            </a:endParaRPr>
          </a:p>
        </p:txBody>
      </p:sp>
      <p:sp>
        <p:nvSpPr>
          <p:cNvPr id="13" name="Inhaltsplatzhalter 4"/>
          <p:cNvSpPr txBox="1">
            <a:spLocks/>
          </p:cNvSpPr>
          <p:nvPr/>
        </p:nvSpPr>
        <p:spPr>
          <a:xfrm>
            <a:off x="1731145" y="2831459"/>
            <a:ext cx="5708343" cy="1231106"/>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685800">
              <a:lnSpc>
                <a:spcPct val="100000"/>
              </a:lnSpc>
              <a:buNone/>
            </a:pPr>
            <a:r>
              <a:rPr lang="en-US" sz="2000" dirty="0" smtClean="0"/>
              <a:t>Information </a:t>
            </a:r>
            <a:r>
              <a:rPr lang="en-US" sz="2000" dirty="0"/>
              <a:t>must meet the Arkansas Trade Secret Act definition, the APC&amp;EC </a:t>
            </a:r>
            <a:r>
              <a:rPr lang="en-US" sz="2000" dirty="0" smtClean="0"/>
              <a:t>Rules definitions, </a:t>
            </a:r>
            <a:r>
              <a:rPr lang="en-US" sz="2000" dirty="0"/>
              <a:t>and all of the six factors set forth in case law in order to qualify as a trade secret.</a:t>
            </a:r>
            <a:endParaRPr lang="en-US" sz="2000" b="1" cap="all" dirty="0">
              <a:latin typeface="+mj-lt"/>
              <a:ea typeface="Microsoft YaHei" pitchFamily="34" charset="-122"/>
              <a:cs typeface="Segoe UI" panose="020B0502040204020203" pitchFamily="34" charset="0"/>
            </a:endParaRPr>
          </a:p>
        </p:txBody>
      </p:sp>
      <p:pic>
        <p:nvPicPr>
          <p:cNvPr id="16" name="Picture 2" descr="E:\Communications\_ADEE -TRANSFORMATION\EE_PowerPoint\links\EE_Combo Logo-white_color white tx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92856" y="4053706"/>
            <a:ext cx="3042771" cy="816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83848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706880" y="352179"/>
            <a:ext cx="6774845" cy="4401205"/>
          </a:xfrm>
          <a:prstGeom prst="rect">
            <a:avLst/>
          </a:prstGeom>
          <a:noFill/>
        </p:spPr>
        <p:txBody>
          <a:bodyPr wrap="square" rtlCol="0">
            <a:spAutoFit/>
          </a:bodyPr>
          <a:lstStyle/>
          <a:p>
            <a:pPr marL="800100" lvl="1" indent="-457200">
              <a:buFont typeface="Arial" panose="020B0604020202020204" pitchFamily="34" charset="0"/>
              <a:buChar char="•"/>
            </a:pPr>
            <a:r>
              <a:rPr lang="en-US" sz="2800" dirty="0">
                <a:solidFill>
                  <a:schemeClr val="tx2">
                    <a:lumMod val="50000"/>
                  </a:schemeClr>
                </a:solidFill>
              </a:rPr>
              <a:t>Email it. Remember FOIA.</a:t>
            </a:r>
          </a:p>
          <a:p>
            <a:pPr marL="800100" lvl="1" indent="-457200">
              <a:buFont typeface="Arial" panose="020B0604020202020204" pitchFamily="34" charset="0"/>
              <a:buChar char="•"/>
            </a:pPr>
            <a:r>
              <a:rPr lang="en-US" sz="2800" dirty="0">
                <a:solidFill>
                  <a:schemeClr val="tx2">
                    <a:lumMod val="50000"/>
                  </a:schemeClr>
                </a:solidFill>
              </a:rPr>
              <a:t>Fail to mark which copy is public and which is </a:t>
            </a:r>
            <a:r>
              <a:rPr lang="en-US" sz="2800" b="1" dirty="0">
                <a:solidFill>
                  <a:srgbClr val="FF0000"/>
                </a:solidFill>
              </a:rPr>
              <a:t>confidential</a:t>
            </a:r>
            <a:r>
              <a:rPr lang="en-US" sz="2800" dirty="0">
                <a:solidFill>
                  <a:schemeClr val="tx2">
                    <a:lumMod val="50000"/>
                  </a:schemeClr>
                </a:solidFill>
              </a:rPr>
              <a:t>.</a:t>
            </a:r>
          </a:p>
          <a:p>
            <a:pPr marL="800100" lvl="1" indent="-457200">
              <a:buFont typeface="Arial" panose="020B0604020202020204" pitchFamily="34" charset="0"/>
              <a:buChar char="•"/>
            </a:pPr>
            <a:r>
              <a:rPr lang="en-US" sz="2800" dirty="0" smtClean="0">
                <a:solidFill>
                  <a:schemeClr val="tx2">
                    <a:lumMod val="50000"/>
                  </a:schemeClr>
                </a:solidFill>
              </a:rPr>
              <a:t>Send </a:t>
            </a:r>
            <a:r>
              <a:rPr lang="en-US" sz="2800" dirty="0">
                <a:solidFill>
                  <a:schemeClr val="tx2">
                    <a:lumMod val="50000"/>
                  </a:schemeClr>
                </a:solidFill>
              </a:rPr>
              <a:t>an incomplete affidavit. (Magic language)</a:t>
            </a:r>
          </a:p>
          <a:p>
            <a:pPr marL="800100" lvl="1" indent="-457200">
              <a:buFont typeface="Arial" panose="020B0604020202020204" pitchFamily="34" charset="0"/>
              <a:buChar char="•"/>
            </a:pPr>
            <a:r>
              <a:rPr lang="en-US" sz="2800" dirty="0">
                <a:solidFill>
                  <a:schemeClr val="tx2">
                    <a:lumMod val="50000"/>
                  </a:schemeClr>
                </a:solidFill>
              </a:rPr>
              <a:t>Mark every page as confidential.</a:t>
            </a:r>
          </a:p>
          <a:p>
            <a:pPr marL="800100" lvl="1" indent="-457200">
              <a:buFont typeface="Arial" panose="020B0604020202020204" pitchFamily="34" charset="0"/>
              <a:buChar char="•"/>
            </a:pPr>
            <a:r>
              <a:rPr lang="en-US" sz="2800" dirty="0">
                <a:solidFill>
                  <a:schemeClr val="tx2">
                    <a:lumMod val="50000"/>
                  </a:schemeClr>
                </a:solidFill>
              </a:rPr>
              <a:t>Make it difficult to make the determination or defend the determination.</a:t>
            </a:r>
          </a:p>
          <a:p>
            <a:pPr lvl="1"/>
            <a:endParaRPr lang="en-US" sz="2800" dirty="0">
              <a:solidFill>
                <a:schemeClr val="tx2">
                  <a:lumMod val="50000"/>
                </a:schemeClr>
              </a:solidFill>
            </a:endParaRPr>
          </a:p>
        </p:txBody>
      </p:sp>
    </p:spTree>
    <p:extLst>
      <p:ext uri="{BB962C8B-B14F-4D97-AF65-F5344CB8AC3E}">
        <p14:creationId xmlns:p14="http://schemas.microsoft.com/office/powerpoint/2010/main" val="27233591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727200" y="1232922"/>
            <a:ext cx="6774845" cy="2677656"/>
          </a:xfrm>
          <a:prstGeom prst="rect">
            <a:avLst/>
          </a:prstGeom>
          <a:noFill/>
        </p:spPr>
        <p:txBody>
          <a:bodyPr wrap="square" rtlCol="0">
            <a:spAutoFit/>
          </a:bodyPr>
          <a:lstStyle/>
          <a:p>
            <a:pPr marL="800100" lvl="1" indent="-457200" algn="just">
              <a:buFont typeface="Arial" panose="020B0604020202020204" pitchFamily="34" charset="0"/>
              <a:buChar char="•"/>
            </a:pPr>
            <a:r>
              <a:rPr lang="en-US" sz="2800" dirty="0">
                <a:solidFill>
                  <a:schemeClr val="tx2">
                    <a:lumMod val="50000"/>
                  </a:schemeClr>
                </a:solidFill>
              </a:rPr>
              <a:t>Reword your public copy unless you make an appointment to sit down with an attorney and possibly an engineer to explain it</a:t>
            </a:r>
            <a:r>
              <a:rPr lang="en-US" sz="2800" dirty="0" smtClean="0">
                <a:solidFill>
                  <a:schemeClr val="tx2">
                    <a:lumMod val="50000"/>
                  </a:schemeClr>
                </a:solidFill>
              </a:rPr>
              <a:t>. (hint: just don’t do it.)</a:t>
            </a:r>
          </a:p>
          <a:p>
            <a:pPr marL="800100" lvl="1" indent="-457200" algn="just">
              <a:buFont typeface="Arial" panose="020B0604020202020204" pitchFamily="34" charset="0"/>
              <a:buChar char="•"/>
            </a:pPr>
            <a:r>
              <a:rPr lang="en-US" sz="2800" dirty="0" smtClean="0">
                <a:solidFill>
                  <a:schemeClr val="tx2">
                    <a:lumMod val="50000"/>
                  </a:schemeClr>
                </a:solidFill>
              </a:rPr>
              <a:t>Forget an affidavit all together. </a:t>
            </a:r>
            <a:endParaRPr lang="en-US" sz="2800" dirty="0">
              <a:solidFill>
                <a:schemeClr val="tx2">
                  <a:lumMod val="50000"/>
                </a:schemeClr>
              </a:solidFill>
            </a:endParaRPr>
          </a:p>
          <a:p>
            <a:pPr lvl="1"/>
            <a:endParaRPr lang="en-US" sz="2800" dirty="0">
              <a:solidFill>
                <a:schemeClr val="tx2">
                  <a:lumMod val="50000"/>
                </a:schemeClr>
              </a:solidFill>
            </a:endParaRPr>
          </a:p>
        </p:txBody>
      </p:sp>
    </p:spTree>
    <p:extLst>
      <p:ext uri="{BB962C8B-B14F-4D97-AF65-F5344CB8AC3E}">
        <p14:creationId xmlns:p14="http://schemas.microsoft.com/office/powerpoint/2010/main" val="33378028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717040" y="844622"/>
            <a:ext cx="6774845" cy="3970318"/>
          </a:xfrm>
          <a:prstGeom prst="rect">
            <a:avLst/>
          </a:prstGeom>
          <a:noFill/>
        </p:spPr>
        <p:txBody>
          <a:bodyPr wrap="square" rtlCol="0">
            <a:spAutoFit/>
          </a:bodyPr>
          <a:lstStyle/>
          <a:p>
            <a:pPr lvl="1"/>
            <a:r>
              <a:rPr lang="en-US" sz="2800" b="1" dirty="0">
                <a:solidFill>
                  <a:schemeClr val="tx2">
                    <a:lumMod val="50000"/>
                  </a:schemeClr>
                </a:solidFill>
              </a:rPr>
              <a:t>If you do it wrong: </a:t>
            </a:r>
            <a:r>
              <a:rPr lang="en-US" sz="2800" dirty="0">
                <a:solidFill>
                  <a:schemeClr val="tx2">
                    <a:lumMod val="50000"/>
                  </a:schemeClr>
                </a:solidFill>
              </a:rPr>
              <a:t/>
            </a:r>
            <a:br>
              <a:rPr lang="en-US" sz="2800" dirty="0">
                <a:solidFill>
                  <a:schemeClr val="tx2">
                    <a:lumMod val="50000"/>
                  </a:schemeClr>
                </a:solidFill>
              </a:rPr>
            </a:br>
            <a:r>
              <a:rPr lang="en-US" sz="2800" dirty="0">
                <a:solidFill>
                  <a:schemeClr val="tx2">
                    <a:lumMod val="50000"/>
                  </a:schemeClr>
                </a:solidFill>
              </a:rPr>
              <a:t/>
            </a:r>
            <a:br>
              <a:rPr lang="en-US" sz="2800" dirty="0">
                <a:solidFill>
                  <a:schemeClr val="tx2">
                    <a:lumMod val="50000"/>
                  </a:schemeClr>
                </a:solidFill>
              </a:rPr>
            </a:br>
            <a:r>
              <a:rPr lang="en-US" sz="2800" dirty="0">
                <a:solidFill>
                  <a:schemeClr val="tx2">
                    <a:lumMod val="50000"/>
                  </a:schemeClr>
                </a:solidFill>
              </a:rPr>
              <a:t>Best </a:t>
            </a:r>
            <a:r>
              <a:rPr lang="en-US" sz="2800" dirty="0" smtClean="0">
                <a:solidFill>
                  <a:schemeClr val="tx2">
                    <a:lumMod val="50000"/>
                  </a:schemeClr>
                </a:solidFill>
              </a:rPr>
              <a:t>case: Your </a:t>
            </a:r>
            <a:r>
              <a:rPr lang="en-US" sz="2800" dirty="0">
                <a:solidFill>
                  <a:schemeClr val="tx2">
                    <a:lumMod val="50000"/>
                  </a:schemeClr>
                </a:solidFill>
              </a:rPr>
              <a:t>submission gets returned. </a:t>
            </a:r>
            <a:endParaRPr lang="en-US" sz="2800" dirty="0" smtClean="0">
              <a:solidFill>
                <a:schemeClr val="tx2">
                  <a:lumMod val="50000"/>
                </a:schemeClr>
              </a:solidFill>
            </a:endParaRPr>
          </a:p>
          <a:p>
            <a:pPr lvl="1"/>
            <a:endParaRPr lang="en-US" sz="2800" dirty="0">
              <a:solidFill>
                <a:schemeClr val="tx2">
                  <a:lumMod val="50000"/>
                </a:schemeClr>
              </a:solidFill>
            </a:endParaRPr>
          </a:p>
          <a:p>
            <a:pPr lvl="1"/>
            <a:r>
              <a:rPr lang="en-US" sz="2800" dirty="0">
                <a:solidFill>
                  <a:schemeClr val="tx2">
                    <a:lumMod val="50000"/>
                  </a:schemeClr>
                </a:solidFill>
              </a:rPr>
              <a:t>W</a:t>
            </a:r>
            <a:r>
              <a:rPr lang="en-US" sz="2800" dirty="0" smtClean="0">
                <a:solidFill>
                  <a:schemeClr val="tx2">
                    <a:lumMod val="50000"/>
                  </a:schemeClr>
                </a:solidFill>
              </a:rPr>
              <a:t>orst case: </a:t>
            </a:r>
            <a:r>
              <a:rPr lang="en-US" sz="2800" dirty="0">
                <a:solidFill>
                  <a:schemeClr val="tx2">
                    <a:lumMod val="50000"/>
                  </a:schemeClr>
                </a:solidFill>
              </a:rPr>
              <a:t>Y</a:t>
            </a:r>
            <a:r>
              <a:rPr lang="en-US" sz="2800" dirty="0" smtClean="0">
                <a:solidFill>
                  <a:schemeClr val="tx2">
                    <a:lumMod val="50000"/>
                  </a:schemeClr>
                </a:solidFill>
              </a:rPr>
              <a:t>our </a:t>
            </a:r>
            <a:r>
              <a:rPr lang="en-US" sz="2800" dirty="0">
                <a:solidFill>
                  <a:schemeClr val="tx2">
                    <a:lumMod val="50000"/>
                  </a:schemeClr>
                </a:solidFill>
              </a:rPr>
              <a:t>information is released to your competitor or </a:t>
            </a:r>
            <a:r>
              <a:rPr lang="en-US" sz="2800" dirty="0" smtClean="0">
                <a:solidFill>
                  <a:schemeClr val="tx2">
                    <a:lumMod val="50000"/>
                  </a:schemeClr>
                </a:solidFill>
              </a:rPr>
              <a:t>your client pays </a:t>
            </a:r>
            <a:r>
              <a:rPr lang="en-US" sz="2800" dirty="0">
                <a:solidFill>
                  <a:schemeClr val="tx2">
                    <a:lumMod val="50000"/>
                  </a:schemeClr>
                </a:solidFill>
              </a:rPr>
              <a:t>large legal fees to defend it. </a:t>
            </a:r>
          </a:p>
          <a:p>
            <a:pPr lvl="1" algn="just"/>
            <a:r>
              <a:rPr lang="en-US" sz="2800" dirty="0" smtClean="0">
                <a:solidFill>
                  <a:schemeClr val="tx2">
                    <a:lumMod val="50000"/>
                  </a:schemeClr>
                </a:solidFill>
              </a:rPr>
              <a:t> </a:t>
            </a:r>
            <a:endParaRPr lang="en-US" sz="2800" dirty="0">
              <a:solidFill>
                <a:schemeClr val="tx2">
                  <a:lumMod val="50000"/>
                </a:schemeClr>
              </a:solidFill>
            </a:endParaRPr>
          </a:p>
          <a:p>
            <a:pPr lvl="1"/>
            <a:endParaRPr lang="en-US" sz="2800" dirty="0">
              <a:solidFill>
                <a:schemeClr val="tx2">
                  <a:lumMod val="50000"/>
                </a:schemeClr>
              </a:solidFill>
            </a:endParaRPr>
          </a:p>
        </p:txBody>
      </p:sp>
    </p:spTree>
    <p:extLst>
      <p:ext uri="{BB962C8B-B14F-4D97-AF65-F5344CB8AC3E}">
        <p14:creationId xmlns:p14="http://schemas.microsoft.com/office/powerpoint/2010/main" val="25559640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
            <a:ext cx="914400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1539705" y="1754942"/>
            <a:ext cx="6064589" cy="1295402"/>
            <a:chOff x="1468876" y="1924047"/>
            <a:chExt cx="6064589" cy="1295402"/>
          </a:xfrm>
        </p:grpSpPr>
        <p:sp>
          <p:nvSpPr>
            <p:cNvPr id="5" name="Half Frame 4"/>
            <p:cNvSpPr/>
            <p:nvPr/>
          </p:nvSpPr>
          <p:spPr>
            <a:xfrm>
              <a:off x="1468876" y="1924047"/>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p:cNvSpPr/>
            <p:nvPr/>
          </p:nvSpPr>
          <p:spPr>
            <a:xfrm flipH="1" flipV="1">
              <a:off x="6238065" y="1924049"/>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2" name="Inhaltsplatzhalter 4"/>
          <p:cNvSpPr txBox="1">
            <a:spLocks/>
          </p:cNvSpPr>
          <p:nvPr/>
        </p:nvSpPr>
        <p:spPr>
          <a:xfrm>
            <a:off x="1731146" y="2125644"/>
            <a:ext cx="5708342" cy="553998"/>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buNone/>
            </a:pPr>
            <a:r>
              <a:rPr lang="en-US" sz="3600" b="1" dirty="0" smtClean="0">
                <a:latin typeface="+mj-lt"/>
                <a:ea typeface="Microsoft YaHei" pitchFamily="34" charset="-122"/>
                <a:cs typeface="Segoe UI" panose="020B0502040204020203" pitchFamily="34" charset="0"/>
              </a:rPr>
              <a:t>Made-up Examples</a:t>
            </a:r>
            <a:endParaRPr lang="en-US" sz="1200" b="1" dirty="0">
              <a:latin typeface="+mj-lt"/>
              <a:ea typeface="Microsoft YaHei" pitchFamily="34" charset="-122"/>
              <a:cs typeface="Segoe UI" panose="020B0502040204020203" pitchFamily="34" charset="0"/>
            </a:endParaRPr>
          </a:p>
        </p:txBody>
      </p:sp>
      <p:pic>
        <p:nvPicPr>
          <p:cNvPr id="16" name="Picture 2" descr="E:\Communications\_ADEE -TRANSFORMATION\EE_PowerPoint\links\EE_Combo Logo-white_color white tx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2856" y="4053706"/>
            <a:ext cx="3042771" cy="816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5997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717040" y="844622"/>
            <a:ext cx="6774845" cy="3908762"/>
          </a:xfrm>
          <a:prstGeom prst="rect">
            <a:avLst/>
          </a:prstGeom>
          <a:noFill/>
        </p:spPr>
        <p:txBody>
          <a:bodyPr wrap="square" rtlCol="0">
            <a:spAutoFit/>
          </a:bodyPr>
          <a:lstStyle/>
          <a:p>
            <a:pPr lvl="1" algn="ctr"/>
            <a:r>
              <a:rPr lang="en-US" sz="2400" b="1" u="sng" dirty="0" smtClean="0">
                <a:solidFill>
                  <a:srgbClr val="FF0000"/>
                </a:solidFill>
              </a:rPr>
              <a:t>CONFIDENTIAL</a:t>
            </a:r>
          </a:p>
          <a:p>
            <a:pPr lvl="1" algn="ctr"/>
            <a:endParaRPr lang="en-US" sz="2800" b="1" u="sng" dirty="0">
              <a:solidFill>
                <a:schemeClr val="tx2">
                  <a:lumMod val="50000"/>
                </a:schemeClr>
              </a:solidFill>
            </a:endParaRPr>
          </a:p>
          <a:p>
            <a:pPr lvl="1"/>
            <a:r>
              <a:rPr lang="en-US" sz="2800" dirty="0" smtClean="0">
                <a:solidFill>
                  <a:schemeClr val="tx2">
                    <a:lumMod val="50000"/>
                  </a:schemeClr>
                </a:solidFill>
              </a:rPr>
              <a:t>The tall brown cow, weighing 1.6 tons, jumped over the moon using a T2689 booster at 679fp with 2003m for 9.23s.</a:t>
            </a:r>
          </a:p>
          <a:p>
            <a:pPr lvl="1"/>
            <a:endParaRPr lang="en-US" sz="2800" dirty="0">
              <a:solidFill>
                <a:schemeClr val="tx2">
                  <a:lumMod val="50000"/>
                </a:schemeClr>
              </a:solidFill>
            </a:endParaRPr>
          </a:p>
          <a:p>
            <a:pPr lvl="1"/>
            <a:endParaRPr lang="en-US" sz="2800" dirty="0" smtClean="0">
              <a:solidFill>
                <a:schemeClr val="tx2">
                  <a:lumMod val="50000"/>
                </a:schemeClr>
              </a:solidFill>
            </a:endParaRPr>
          </a:p>
          <a:p>
            <a:pPr lvl="1" algn="ctr"/>
            <a:r>
              <a:rPr lang="en-US" sz="2400" b="1" u="sng" dirty="0" smtClean="0">
                <a:solidFill>
                  <a:srgbClr val="FF0000"/>
                </a:solidFill>
              </a:rPr>
              <a:t>CONFIDENTIAL </a:t>
            </a:r>
            <a:endParaRPr lang="en-US" sz="2400" b="1" u="sng" dirty="0">
              <a:solidFill>
                <a:srgbClr val="FF0000"/>
              </a:solidFill>
            </a:endParaRPr>
          </a:p>
          <a:p>
            <a:pPr lvl="1"/>
            <a:endParaRPr lang="en-US" sz="2800" dirty="0">
              <a:solidFill>
                <a:schemeClr val="tx2">
                  <a:lumMod val="50000"/>
                </a:schemeClr>
              </a:solidFill>
            </a:endParaRPr>
          </a:p>
        </p:txBody>
      </p:sp>
    </p:spTree>
    <p:extLst>
      <p:ext uri="{BB962C8B-B14F-4D97-AF65-F5344CB8AC3E}">
        <p14:creationId xmlns:p14="http://schemas.microsoft.com/office/powerpoint/2010/main" val="30235939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717040" y="844622"/>
            <a:ext cx="6774845" cy="3539430"/>
          </a:xfrm>
          <a:prstGeom prst="rect">
            <a:avLst/>
          </a:prstGeom>
          <a:noFill/>
        </p:spPr>
        <p:txBody>
          <a:bodyPr wrap="square" rtlCol="0">
            <a:spAutoFit/>
          </a:bodyPr>
          <a:lstStyle/>
          <a:p>
            <a:pPr lvl="1" algn="ctr"/>
            <a:endParaRPr lang="en-US" sz="2800" b="1" u="sng" dirty="0">
              <a:solidFill>
                <a:schemeClr val="tx2">
                  <a:lumMod val="50000"/>
                </a:schemeClr>
              </a:solidFill>
            </a:endParaRPr>
          </a:p>
          <a:p>
            <a:pPr marL="347345" marR="0">
              <a:spcBef>
                <a:spcPts val="0"/>
              </a:spcBef>
              <a:spcAft>
                <a:spcPts val="0"/>
              </a:spcAft>
            </a:pPr>
            <a:r>
              <a:rPr lang="en-US" sz="2800" dirty="0">
                <a:solidFill>
                  <a:srgbClr val="222A35"/>
                </a:solidFill>
                <a:latin typeface="Calibri" panose="020F0502020204030204" pitchFamily="34" charset="0"/>
                <a:ea typeface="Times New Roman" panose="02020603050405020304" pitchFamily="18" charset="0"/>
                <a:cs typeface="Times New Roman" panose="02020603050405020304" pitchFamily="18" charset="0"/>
              </a:rPr>
              <a:t>The tall brown cow, weighing </a:t>
            </a:r>
            <a:r>
              <a:rPr lang="en-US" sz="2800" dirty="0" smtClean="0">
                <a:solidFill>
                  <a:srgbClr val="0D0D0D"/>
                </a:solidFill>
                <a:highlight>
                  <a:srgbClr val="000000"/>
                </a:highlight>
                <a:latin typeface="Calibri" panose="020F0502020204030204" pitchFamily="34" charset="0"/>
                <a:ea typeface="Times New Roman" panose="02020603050405020304" pitchFamily="18" charset="0"/>
                <a:cs typeface="Times New Roman" panose="02020603050405020304" pitchFamily="18" charset="0"/>
              </a:rPr>
              <a:t>1.6tons</a:t>
            </a:r>
            <a:r>
              <a:rPr lang="en-US" sz="2800" dirty="0">
                <a:solidFill>
                  <a:srgbClr val="222A35"/>
                </a:solidFill>
                <a:latin typeface="Calibri" panose="020F0502020204030204" pitchFamily="34" charset="0"/>
                <a:ea typeface="Times New Roman" panose="02020603050405020304" pitchFamily="18" charset="0"/>
                <a:cs typeface="Times New Roman" panose="02020603050405020304" pitchFamily="18" charset="0"/>
              </a:rPr>
              <a:t>, jumped over the moon using a </a:t>
            </a:r>
            <a:r>
              <a:rPr lang="en-US" sz="2800" dirty="0">
                <a:solidFill>
                  <a:srgbClr val="0D0D0D"/>
                </a:solidFill>
                <a:highlight>
                  <a:srgbClr val="000000"/>
                </a:highlight>
                <a:latin typeface="Calibri" panose="020F0502020204030204" pitchFamily="34" charset="0"/>
                <a:ea typeface="Times New Roman" panose="02020603050405020304" pitchFamily="18" charset="0"/>
                <a:cs typeface="Times New Roman" panose="02020603050405020304" pitchFamily="18" charset="0"/>
              </a:rPr>
              <a:t>T2689</a:t>
            </a:r>
            <a:r>
              <a:rPr lang="en-US" sz="2800" dirty="0">
                <a:solidFill>
                  <a:srgbClr val="222A35"/>
                </a:solidFill>
                <a:latin typeface="Calibri" panose="020F0502020204030204" pitchFamily="34" charset="0"/>
                <a:ea typeface="Times New Roman" panose="02020603050405020304" pitchFamily="18" charset="0"/>
                <a:cs typeface="Times New Roman" panose="02020603050405020304" pitchFamily="18" charset="0"/>
              </a:rPr>
              <a:t> booster at </a:t>
            </a:r>
            <a:r>
              <a:rPr lang="en-US" sz="2800" dirty="0">
                <a:solidFill>
                  <a:srgbClr val="0D0D0D"/>
                </a:solidFill>
                <a:highlight>
                  <a:srgbClr val="000000"/>
                </a:highlight>
                <a:latin typeface="Calibri" panose="020F0502020204030204" pitchFamily="34" charset="0"/>
                <a:ea typeface="Times New Roman" panose="02020603050405020304" pitchFamily="18" charset="0"/>
                <a:cs typeface="Times New Roman" panose="02020603050405020304" pitchFamily="18" charset="0"/>
              </a:rPr>
              <a:t>679fp</a:t>
            </a:r>
            <a:r>
              <a:rPr lang="en-US" sz="2800" dirty="0">
                <a:solidFill>
                  <a:srgbClr val="222A35"/>
                </a:solidFill>
                <a:latin typeface="Calibri" panose="020F0502020204030204" pitchFamily="34" charset="0"/>
                <a:ea typeface="Times New Roman" panose="02020603050405020304" pitchFamily="18" charset="0"/>
                <a:cs typeface="Times New Roman" panose="02020603050405020304" pitchFamily="18" charset="0"/>
              </a:rPr>
              <a:t> with </a:t>
            </a:r>
            <a:r>
              <a:rPr lang="en-US" sz="2800" dirty="0">
                <a:solidFill>
                  <a:srgbClr val="0D0D0D"/>
                </a:solidFill>
                <a:highlight>
                  <a:srgbClr val="000000"/>
                </a:highlight>
                <a:latin typeface="Calibri" panose="020F0502020204030204" pitchFamily="34" charset="0"/>
                <a:ea typeface="Times New Roman" panose="02020603050405020304" pitchFamily="18" charset="0"/>
                <a:cs typeface="Times New Roman" panose="02020603050405020304" pitchFamily="18" charset="0"/>
              </a:rPr>
              <a:t>2003m</a:t>
            </a:r>
            <a:r>
              <a:rPr lang="en-US" sz="2800" dirty="0">
                <a:solidFill>
                  <a:srgbClr val="222A35"/>
                </a:solidFill>
                <a:latin typeface="Calibri" panose="020F0502020204030204" pitchFamily="34" charset="0"/>
                <a:ea typeface="Times New Roman" panose="02020603050405020304" pitchFamily="18" charset="0"/>
                <a:cs typeface="Times New Roman" panose="02020603050405020304" pitchFamily="18" charset="0"/>
              </a:rPr>
              <a:t> for </a:t>
            </a:r>
            <a:r>
              <a:rPr lang="en-US" sz="2800" dirty="0">
                <a:solidFill>
                  <a:srgbClr val="0D0D0D"/>
                </a:solidFill>
                <a:highlight>
                  <a:srgbClr val="000000"/>
                </a:highlight>
                <a:latin typeface="Calibri" panose="020F0502020204030204" pitchFamily="34" charset="0"/>
                <a:ea typeface="Times New Roman" panose="02020603050405020304" pitchFamily="18" charset="0"/>
                <a:cs typeface="Times New Roman" panose="02020603050405020304" pitchFamily="18" charset="0"/>
              </a:rPr>
              <a:t>9.23s</a:t>
            </a:r>
            <a:r>
              <a:rPr lang="en-US" sz="2800" dirty="0">
                <a:solidFill>
                  <a:srgbClr val="222A35"/>
                </a:solidFill>
                <a:latin typeface="Calibri" panose="020F0502020204030204" pitchFamily="34"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lvl="1"/>
            <a:endParaRPr lang="en-US" sz="2800" dirty="0">
              <a:solidFill>
                <a:schemeClr val="tx2">
                  <a:lumMod val="50000"/>
                </a:schemeClr>
              </a:solidFill>
            </a:endParaRPr>
          </a:p>
          <a:p>
            <a:pPr lvl="1"/>
            <a:endParaRPr lang="en-US" sz="2800" dirty="0">
              <a:solidFill>
                <a:schemeClr val="tx2">
                  <a:lumMod val="50000"/>
                </a:schemeClr>
              </a:solidFill>
            </a:endParaRPr>
          </a:p>
          <a:p>
            <a:pPr lvl="1" algn="just"/>
            <a:endParaRPr lang="en-US" sz="2800" dirty="0">
              <a:solidFill>
                <a:schemeClr val="tx2">
                  <a:lumMod val="50000"/>
                </a:schemeClr>
              </a:solidFill>
            </a:endParaRPr>
          </a:p>
          <a:p>
            <a:pPr lvl="1"/>
            <a:endParaRPr lang="en-US" sz="2800" dirty="0">
              <a:solidFill>
                <a:schemeClr val="tx2">
                  <a:lumMod val="50000"/>
                </a:schemeClr>
              </a:solidFill>
            </a:endParaRPr>
          </a:p>
        </p:txBody>
      </p:sp>
    </p:spTree>
    <p:extLst>
      <p:ext uri="{BB962C8B-B14F-4D97-AF65-F5344CB8AC3E}">
        <p14:creationId xmlns:p14="http://schemas.microsoft.com/office/powerpoint/2010/main" val="30657650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2"/>
          <p:cNvSpPr txBox="1">
            <a:spLocks/>
          </p:cNvSpPr>
          <p:nvPr/>
        </p:nvSpPr>
        <p:spPr>
          <a:xfrm>
            <a:off x="571262" y="278829"/>
            <a:ext cx="4318998" cy="553998"/>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cap="all" dirty="0" smtClean="0">
                <a:solidFill>
                  <a:srgbClr val="00B6C9"/>
                </a:solidFill>
                <a:ea typeface="Microsoft YaHei" pitchFamily="34" charset="-122"/>
                <a:cs typeface="Segoe UI" panose="020B0502040204020203" pitchFamily="34" charset="0"/>
              </a:rPr>
              <a:t>KEEP IN TOUCH</a:t>
            </a:r>
            <a:endParaRPr lang="en-US" sz="3600" b="1" cap="all" dirty="0">
              <a:solidFill>
                <a:srgbClr val="00B6C9"/>
              </a:solidFill>
              <a:ea typeface="Microsoft YaHei" pitchFamily="34" charset="-122"/>
              <a:cs typeface="Segoe UI" panose="020B0502040204020203" pitchFamily="34" charset="0"/>
            </a:endParaRPr>
          </a:p>
        </p:txBody>
      </p:sp>
      <p:sp>
        <p:nvSpPr>
          <p:cNvPr id="14" name="Text Placeholder 3"/>
          <p:cNvSpPr txBox="1">
            <a:spLocks/>
          </p:cNvSpPr>
          <p:nvPr/>
        </p:nvSpPr>
        <p:spPr>
          <a:xfrm>
            <a:off x="1104728" y="1054291"/>
            <a:ext cx="3724116"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cap="all" dirty="0" smtClean="0">
                <a:solidFill>
                  <a:srgbClr val="545850"/>
                </a:solidFill>
                <a:latin typeface="+mj-lt"/>
                <a:ea typeface="Microsoft YaHei" pitchFamily="34" charset="-122"/>
                <a:cs typeface="Segoe UI" panose="020B0502040204020203" pitchFamily="34" charset="0"/>
              </a:rPr>
              <a:t>Tracy Rothermel</a:t>
            </a:r>
          </a:p>
        </p:txBody>
      </p:sp>
      <p:grpSp>
        <p:nvGrpSpPr>
          <p:cNvPr id="26" name="Group 25"/>
          <p:cNvGrpSpPr/>
          <p:nvPr/>
        </p:nvGrpSpPr>
        <p:grpSpPr>
          <a:xfrm>
            <a:off x="3451298" y="4394164"/>
            <a:ext cx="365078" cy="365078"/>
            <a:chOff x="3352800" y="2117725"/>
            <a:chExt cx="1581912" cy="1581912"/>
          </a:xfrm>
          <a:solidFill>
            <a:schemeClr val="accent2"/>
          </a:solidFill>
        </p:grpSpPr>
        <p:sp>
          <p:nvSpPr>
            <p:cNvPr id="30" name="Freeform 12"/>
            <p:cNvSpPr>
              <a:spLocks noEditPoints="1"/>
            </p:cNvSpPr>
            <p:nvPr/>
          </p:nvSpPr>
          <p:spPr bwMode="auto">
            <a:xfrm>
              <a:off x="3352800" y="2117725"/>
              <a:ext cx="1581912" cy="1581912"/>
            </a:xfrm>
            <a:custGeom>
              <a:avLst/>
              <a:gdLst>
                <a:gd name="T0" fmla="*/ 1430 w 3445"/>
                <a:gd name="T1" fmla="*/ 298 h 3443"/>
                <a:gd name="T2" fmla="*/ 1071 w 3445"/>
                <a:gd name="T3" fmla="*/ 423 h 3443"/>
                <a:gd name="T4" fmla="*/ 762 w 3445"/>
                <a:gd name="T5" fmla="*/ 631 h 3443"/>
                <a:gd name="T6" fmla="*/ 517 w 3445"/>
                <a:gd name="T7" fmla="*/ 910 h 3443"/>
                <a:gd name="T8" fmla="*/ 350 w 3445"/>
                <a:gd name="T9" fmla="*/ 1245 h 3443"/>
                <a:gd name="T10" fmla="*/ 272 w 3445"/>
                <a:gd name="T11" fmla="*/ 1622 h 3443"/>
                <a:gd name="T12" fmla="*/ 298 w 3445"/>
                <a:gd name="T13" fmla="*/ 2014 h 3443"/>
                <a:gd name="T14" fmla="*/ 423 w 3445"/>
                <a:gd name="T15" fmla="*/ 2372 h 3443"/>
                <a:gd name="T16" fmla="*/ 632 w 3445"/>
                <a:gd name="T17" fmla="*/ 2681 h 3443"/>
                <a:gd name="T18" fmla="*/ 910 w 3445"/>
                <a:gd name="T19" fmla="*/ 2926 h 3443"/>
                <a:gd name="T20" fmla="*/ 1245 w 3445"/>
                <a:gd name="T21" fmla="*/ 3093 h 3443"/>
                <a:gd name="T22" fmla="*/ 1622 w 3445"/>
                <a:gd name="T23" fmla="*/ 3171 h 3443"/>
                <a:gd name="T24" fmla="*/ 2015 w 3445"/>
                <a:gd name="T25" fmla="*/ 3144 h 3443"/>
                <a:gd name="T26" fmla="*/ 2373 w 3445"/>
                <a:gd name="T27" fmla="*/ 3020 h 3443"/>
                <a:gd name="T28" fmla="*/ 2682 w 3445"/>
                <a:gd name="T29" fmla="*/ 2812 h 3443"/>
                <a:gd name="T30" fmla="*/ 2927 w 3445"/>
                <a:gd name="T31" fmla="*/ 2533 h 3443"/>
                <a:gd name="T32" fmla="*/ 3095 w 3445"/>
                <a:gd name="T33" fmla="*/ 2198 h 3443"/>
                <a:gd name="T34" fmla="*/ 3173 w 3445"/>
                <a:gd name="T35" fmla="*/ 1821 h 3443"/>
                <a:gd name="T36" fmla="*/ 3146 w 3445"/>
                <a:gd name="T37" fmla="*/ 1429 h 3443"/>
                <a:gd name="T38" fmla="*/ 3022 w 3445"/>
                <a:gd name="T39" fmla="*/ 1071 h 3443"/>
                <a:gd name="T40" fmla="*/ 2813 w 3445"/>
                <a:gd name="T41" fmla="*/ 762 h 3443"/>
                <a:gd name="T42" fmla="*/ 2535 w 3445"/>
                <a:gd name="T43" fmla="*/ 517 h 3443"/>
                <a:gd name="T44" fmla="*/ 2199 w 3445"/>
                <a:gd name="T45" fmla="*/ 350 h 3443"/>
                <a:gd name="T46" fmla="*/ 1821 w 3445"/>
                <a:gd name="T47" fmla="*/ 272 h 3443"/>
                <a:gd name="T48" fmla="*/ 1930 w 3445"/>
                <a:gd name="T49" fmla="*/ 13 h 3443"/>
                <a:gd name="T50" fmla="*/ 2323 w 3445"/>
                <a:gd name="T51" fmla="*/ 108 h 3443"/>
                <a:gd name="T52" fmla="*/ 2675 w 3445"/>
                <a:gd name="T53" fmla="*/ 288 h 3443"/>
                <a:gd name="T54" fmla="*/ 2975 w 3445"/>
                <a:gd name="T55" fmla="*/ 539 h 3443"/>
                <a:gd name="T56" fmla="*/ 3209 w 3445"/>
                <a:gd name="T57" fmla="*/ 853 h 3443"/>
                <a:gd name="T58" fmla="*/ 3369 w 3445"/>
                <a:gd name="T59" fmla="*/ 1215 h 3443"/>
                <a:gd name="T60" fmla="*/ 3442 w 3445"/>
                <a:gd name="T61" fmla="*/ 1616 h 3443"/>
                <a:gd name="T62" fmla="*/ 3417 w 3445"/>
                <a:gd name="T63" fmla="*/ 2031 h 3443"/>
                <a:gd name="T64" fmla="*/ 3299 w 3445"/>
                <a:gd name="T65" fmla="*/ 2414 h 3443"/>
                <a:gd name="T66" fmla="*/ 3100 w 3445"/>
                <a:gd name="T67" fmla="*/ 2754 h 3443"/>
                <a:gd name="T68" fmla="*/ 2832 w 3445"/>
                <a:gd name="T69" fmla="*/ 3038 h 3443"/>
                <a:gd name="T70" fmla="*/ 2505 w 3445"/>
                <a:gd name="T71" fmla="*/ 3255 h 3443"/>
                <a:gd name="T72" fmla="*/ 2131 w 3445"/>
                <a:gd name="T73" fmla="*/ 3393 h 3443"/>
                <a:gd name="T74" fmla="*/ 1722 w 3445"/>
                <a:gd name="T75" fmla="*/ 3443 h 3443"/>
                <a:gd name="T76" fmla="*/ 1313 w 3445"/>
                <a:gd name="T77" fmla="*/ 3393 h 3443"/>
                <a:gd name="T78" fmla="*/ 939 w 3445"/>
                <a:gd name="T79" fmla="*/ 3255 h 3443"/>
                <a:gd name="T80" fmla="*/ 613 w 3445"/>
                <a:gd name="T81" fmla="*/ 3038 h 3443"/>
                <a:gd name="T82" fmla="*/ 344 w 3445"/>
                <a:gd name="T83" fmla="*/ 2754 h 3443"/>
                <a:gd name="T84" fmla="*/ 146 w 3445"/>
                <a:gd name="T85" fmla="*/ 2414 h 3443"/>
                <a:gd name="T86" fmla="*/ 28 w 3445"/>
                <a:gd name="T87" fmla="*/ 2031 h 3443"/>
                <a:gd name="T88" fmla="*/ 3 w 3445"/>
                <a:gd name="T89" fmla="*/ 1616 h 3443"/>
                <a:gd name="T90" fmla="*/ 75 w 3445"/>
                <a:gd name="T91" fmla="*/ 1215 h 3443"/>
                <a:gd name="T92" fmla="*/ 236 w 3445"/>
                <a:gd name="T93" fmla="*/ 853 h 3443"/>
                <a:gd name="T94" fmla="*/ 470 w 3445"/>
                <a:gd name="T95" fmla="*/ 539 h 3443"/>
                <a:gd name="T96" fmla="*/ 770 w 3445"/>
                <a:gd name="T97" fmla="*/ 288 h 3443"/>
                <a:gd name="T98" fmla="*/ 1122 w 3445"/>
                <a:gd name="T99" fmla="*/ 108 h 3443"/>
                <a:gd name="T100" fmla="*/ 1514 w 3445"/>
                <a:gd name="T101" fmla="*/ 13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445" h="3443">
                  <a:moveTo>
                    <a:pt x="1722" y="269"/>
                  </a:moveTo>
                  <a:lnTo>
                    <a:pt x="1622" y="272"/>
                  </a:lnTo>
                  <a:lnTo>
                    <a:pt x="1525" y="283"/>
                  </a:lnTo>
                  <a:lnTo>
                    <a:pt x="1430" y="298"/>
                  </a:lnTo>
                  <a:lnTo>
                    <a:pt x="1336" y="321"/>
                  </a:lnTo>
                  <a:lnTo>
                    <a:pt x="1245" y="350"/>
                  </a:lnTo>
                  <a:lnTo>
                    <a:pt x="1156" y="383"/>
                  </a:lnTo>
                  <a:lnTo>
                    <a:pt x="1071" y="423"/>
                  </a:lnTo>
                  <a:lnTo>
                    <a:pt x="989" y="468"/>
                  </a:lnTo>
                  <a:lnTo>
                    <a:pt x="910" y="517"/>
                  </a:lnTo>
                  <a:lnTo>
                    <a:pt x="835" y="572"/>
                  </a:lnTo>
                  <a:lnTo>
                    <a:pt x="762" y="631"/>
                  </a:lnTo>
                  <a:lnTo>
                    <a:pt x="694" y="695"/>
                  </a:lnTo>
                  <a:lnTo>
                    <a:pt x="632" y="762"/>
                  </a:lnTo>
                  <a:lnTo>
                    <a:pt x="572" y="834"/>
                  </a:lnTo>
                  <a:lnTo>
                    <a:pt x="517" y="910"/>
                  </a:lnTo>
                  <a:lnTo>
                    <a:pt x="467" y="988"/>
                  </a:lnTo>
                  <a:lnTo>
                    <a:pt x="423" y="1071"/>
                  </a:lnTo>
                  <a:lnTo>
                    <a:pt x="383" y="1157"/>
                  </a:lnTo>
                  <a:lnTo>
                    <a:pt x="350" y="1245"/>
                  </a:lnTo>
                  <a:lnTo>
                    <a:pt x="322" y="1336"/>
                  </a:lnTo>
                  <a:lnTo>
                    <a:pt x="298" y="1429"/>
                  </a:lnTo>
                  <a:lnTo>
                    <a:pt x="283" y="1524"/>
                  </a:lnTo>
                  <a:lnTo>
                    <a:pt x="272" y="1622"/>
                  </a:lnTo>
                  <a:lnTo>
                    <a:pt x="269" y="1722"/>
                  </a:lnTo>
                  <a:lnTo>
                    <a:pt x="272" y="1821"/>
                  </a:lnTo>
                  <a:lnTo>
                    <a:pt x="283" y="1919"/>
                  </a:lnTo>
                  <a:lnTo>
                    <a:pt x="298" y="2014"/>
                  </a:lnTo>
                  <a:lnTo>
                    <a:pt x="322" y="2107"/>
                  </a:lnTo>
                  <a:lnTo>
                    <a:pt x="350" y="2198"/>
                  </a:lnTo>
                  <a:lnTo>
                    <a:pt x="383" y="2287"/>
                  </a:lnTo>
                  <a:lnTo>
                    <a:pt x="423" y="2372"/>
                  </a:lnTo>
                  <a:lnTo>
                    <a:pt x="467" y="2455"/>
                  </a:lnTo>
                  <a:lnTo>
                    <a:pt x="517" y="2533"/>
                  </a:lnTo>
                  <a:lnTo>
                    <a:pt x="572" y="2608"/>
                  </a:lnTo>
                  <a:lnTo>
                    <a:pt x="632" y="2681"/>
                  </a:lnTo>
                  <a:lnTo>
                    <a:pt x="694" y="2749"/>
                  </a:lnTo>
                  <a:lnTo>
                    <a:pt x="762" y="2812"/>
                  </a:lnTo>
                  <a:lnTo>
                    <a:pt x="835" y="2871"/>
                  </a:lnTo>
                  <a:lnTo>
                    <a:pt x="910" y="2926"/>
                  </a:lnTo>
                  <a:lnTo>
                    <a:pt x="989" y="2976"/>
                  </a:lnTo>
                  <a:lnTo>
                    <a:pt x="1071" y="3020"/>
                  </a:lnTo>
                  <a:lnTo>
                    <a:pt x="1156" y="3060"/>
                  </a:lnTo>
                  <a:lnTo>
                    <a:pt x="1245" y="3093"/>
                  </a:lnTo>
                  <a:lnTo>
                    <a:pt x="1336" y="3121"/>
                  </a:lnTo>
                  <a:lnTo>
                    <a:pt x="1430" y="3144"/>
                  </a:lnTo>
                  <a:lnTo>
                    <a:pt x="1525" y="3160"/>
                  </a:lnTo>
                  <a:lnTo>
                    <a:pt x="1622" y="3171"/>
                  </a:lnTo>
                  <a:lnTo>
                    <a:pt x="1722" y="3174"/>
                  </a:lnTo>
                  <a:lnTo>
                    <a:pt x="1821" y="3171"/>
                  </a:lnTo>
                  <a:lnTo>
                    <a:pt x="1920" y="3160"/>
                  </a:lnTo>
                  <a:lnTo>
                    <a:pt x="2015" y="3144"/>
                  </a:lnTo>
                  <a:lnTo>
                    <a:pt x="2108" y="3121"/>
                  </a:lnTo>
                  <a:lnTo>
                    <a:pt x="2199" y="3093"/>
                  </a:lnTo>
                  <a:lnTo>
                    <a:pt x="2287" y="3060"/>
                  </a:lnTo>
                  <a:lnTo>
                    <a:pt x="2373" y="3020"/>
                  </a:lnTo>
                  <a:lnTo>
                    <a:pt x="2456" y="2976"/>
                  </a:lnTo>
                  <a:lnTo>
                    <a:pt x="2535" y="2926"/>
                  </a:lnTo>
                  <a:lnTo>
                    <a:pt x="2610" y="2871"/>
                  </a:lnTo>
                  <a:lnTo>
                    <a:pt x="2682" y="2812"/>
                  </a:lnTo>
                  <a:lnTo>
                    <a:pt x="2749" y="2749"/>
                  </a:lnTo>
                  <a:lnTo>
                    <a:pt x="2813" y="2681"/>
                  </a:lnTo>
                  <a:lnTo>
                    <a:pt x="2873" y="2608"/>
                  </a:lnTo>
                  <a:lnTo>
                    <a:pt x="2927" y="2533"/>
                  </a:lnTo>
                  <a:lnTo>
                    <a:pt x="2977" y="2455"/>
                  </a:lnTo>
                  <a:lnTo>
                    <a:pt x="3022" y="2372"/>
                  </a:lnTo>
                  <a:lnTo>
                    <a:pt x="3062" y="2287"/>
                  </a:lnTo>
                  <a:lnTo>
                    <a:pt x="3095" y="2198"/>
                  </a:lnTo>
                  <a:lnTo>
                    <a:pt x="3123" y="2107"/>
                  </a:lnTo>
                  <a:lnTo>
                    <a:pt x="3146" y="2014"/>
                  </a:lnTo>
                  <a:lnTo>
                    <a:pt x="3162" y="1919"/>
                  </a:lnTo>
                  <a:lnTo>
                    <a:pt x="3173" y="1821"/>
                  </a:lnTo>
                  <a:lnTo>
                    <a:pt x="3176" y="1722"/>
                  </a:lnTo>
                  <a:lnTo>
                    <a:pt x="3173" y="1622"/>
                  </a:lnTo>
                  <a:lnTo>
                    <a:pt x="3162" y="1524"/>
                  </a:lnTo>
                  <a:lnTo>
                    <a:pt x="3146" y="1429"/>
                  </a:lnTo>
                  <a:lnTo>
                    <a:pt x="3123" y="1336"/>
                  </a:lnTo>
                  <a:lnTo>
                    <a:pt x="3095" y="1245"/>
                  </a:lnTo>
                  <a:lnTo>
                    <a:pt x="3062" y="1157"/>
                  </a:lnTo>
                  <a:lnTo>
                    <a:pt x="3022" y="1071"/>
                  </a:lnTo>
                  <a:lnTo>
                    <a:pt x="2977" y="988"/>
                  </a:lnTo>
                  <a:lnTo>
                    <a:pt x="2927" y="910"/>
                  </a:lnTo>
                  <a:lnTo>
                    <a:pt x="2873" y="834"/>
                  </a:lnTo>
                  <a:lnTo>
                    <a:pt x="2813" y="762"/>
                  </a:lnTo>
                  <a:lnTo>
                    <a:pt x="2749" y="695"/>
                  </a:lnTo>
                  <a:lnTo>
                    <a:pt x="2682" y="631"/>
                  </a:lnTo>
                  <a:lnTo>
                    <a:pt x="2610" y="572"/>
                  </a:lnTo>
                  <a:lnTo>
                    <a:pt x="2535" y="517"/>
                  </a:lnTo>
                  <a:lnTo>
                    <a:pt x="2456" y="468"/>
                  </a:lnTo>
                  <a:lnTo>
                    <a:pt x="2373" y="423"/>
                  </a:lnTo>
                  <a:lnTo>
                    <a:pt x="2287" y="383"/>
                  </a:lnTo>
                  <a:lnTo>
                    <a:pt x="2199" y="350"/>
                  </a:lnTo>
                  <a:lnTo>
                    <a:pt x="2108" y="321"/>
                  </a:lnTo>
                  <a:lnTo>
                    <a:pt x="2015" y="298"/>
                  </a:lnTo>
                  <a:lnTo>
                    <a:pt x="1920" y="283"/>
                  </a:lnTo>
                  <a:lnTo>
                    <a:pt x="1821" y="272"/>
                  </a:lnTo>
                  <a:lnTo>
                    <a:pt x="1722" y="269"/>
                  </a:lnTo>
                  <a:close/>
                  <a:moveTo>
                    <a:pt x="1722" y="0"/>
                  </a:moveTo>
                  <a:lnTo>
                    <a:pt x="1828" y="3"/>
                  </a:lnTo>
                  <a:lnTo>
                    <a:pt x="1930" y="13"/>
                  </a:lnTo>
                  <a:lnTo>
                    <a:pt x="2032" y="28"/>
                  </a:lnTo>
                  <a:lnTo>
                    <a:pt x="2131" y="49"/>
                  </a:lnTo>
                  <a:lnTo>
                    <a:pt x="2229" y="76"/>
                  </a:lnTo>
                  <a:lnTo>
                    <a:pt x="2323" y="108"/>
                  </a:lnTo>
                  <a:lnTo>
                    <a:pt x="2415" y="146"/>
                  </a:lnTo>
                  <a:lnTo>
                    <a:pt x="2505" y="187"/>
                  </a:lnTo>
                  <a:lnTo>
                    <a:pt x="2591" y="236"/>
                  </a:lnTo>
                  <a:lnTo>
                    <a:pt x="2675" y="288"/>
                  </a:lnTo>
                  <a:lnTo>
                    <a:pt x="2756" y="344"/>
                  </a:lnTo>
                  <a:lnTo>
                    <a:pt x="2832" y="405"/>
                  </a:lnTo>
                  <a:lnTo>
                    <a:pt x="2905" y="470"/>
                  </a:lnTo>
                  <a:lnTo>
                    <a:pt x="2975" y="539"/>
                  </a:lnTo>
                  <a:lnTo>
                    <a:pt x="3040" y="612"/>
                  </a:lnTo>
                  <a:lnTo>
                    <a:pt x="3100" y="689"/>
                  </a:lnTo>
                  <a:lnTo>
                    <a:pt x="3157" y="769"/>
                  </a:lnTo>
                  <a:lnTo>
                    <a:pt x="3209" y="853"/>
                  </a:lnTo>
                  <a:lnTo>
                    <a:pt x="3257" y="939"/>
                  </a:lnTo>
                  <a:lnTo>
                    <a:pt x="3299" y="1029"/>
                  </a:lnTo>
                  <a:lnTo>
                    <a:pt x="3337" y="1121"/>
                  </a:lnTo>
                  <a:lnTo>
                    <a:pt x="3369" y="1215"/>
                  </a:lnTo>
                  <a:lnTo>
                    <a:pt x="3396" y="1313"/>
                  </a:lnTo>
                  <a:lnTo>
                    <a:pt x="3417" y="1412"/>
                  </a:lnTo>
                  <a:lnTo>
                    <a:pt x="3432" y="1514"/>
                  </a:lnTo>
                  <a:lnTo>
                    <a:pt x="3442" y="1616"/>
                  </a:lnTo>
                  <a:lnTo>
                    <a:pt x="3445" y="1722"/>
                  </a:lnTo>
                  <a:lnTo>
                    <a:pt x="3442" y="1827"/>
                  </a:lnTo>
                  <a:lnTo>
                    <a:pt x="3432" y="1929"/>
                  </a:lnTo>
                  <a:lnTo>
                    <a:pt x="3417" y="2031"/>
                  </a:lnTo>
                  <a:lnTo>
                    <a:pt x="3396" y="2130"/>
                  </a:lnTo>
                  <a:lnTo>
                    <a:pt x="3369" y="2227"/>
                  </a:lnTo>
                  <a:lnTo>
                    <a:pt x="3337" y="2322"/>
                  </a:lnTo>
                  <a:lnTo>
                    <a:pt x="3299" y="2414"/>
                  </a:lnTo>
                  <a:lnTo>
                    <a:pt x="3257" y="2504"/>
                  </a:lnTo>
                  <a:lnTo>
                    <a:pt x="3209" y="2591"/>
                  </a:lnTo>
                  <a:lnTo>
                    <a:pt x="3157" y="2673"/>
                  </a:lnTo>
                  <a:lnTo>
                    <a:pt x="3100" y="2754"/>
                  </a:lnTo>
                  <a:lnTo>
                    <a:pt x="3040" y="2830"/>
                  </a:lnTo>
                  <a:lnTo>
                    <a:pt x="2975" y="2904"/>
                  </a:lnTo>
                  <a:lnTo>
                    <a:pt x="2905" y="2973"/>
                  </a:lnTo>
                  <a:lnTo>
                    <a:pt x="2832" y="3038"/>
                  </a:lnTo>
                  <a:lnTo>
                    <a:pt x="2756" y="3099"/>
                  </a:lnTo>
                  <a:lnTo>
                    <a:pt x="2675" y="3156"/>
                  </a:lnTo>
                  <a:lnTo>
                    <a:pt x="2591" y="3207"/>
                  </a:lnTo>
                  <a:lnTo>
                    <a:pt x="2505" y="3255"/>
                  </a:lnTo>
                  <a:lnTo>
                    <a:pt x="2415" y="3297"/>
                  </a:lnTo>
                  <a:lnTo>
                    <a:pt x="2323" y="3335"/>
                  </a:lnTo>
                  <a:lnTo>
                    <a:pt x="2229" y="3367"/>
                  </a:lnTo>
                  <a:lnTo>
                    <a:pt x="2131" y="3393"/>
                  </a:lnTo>
                  <a:lnTo>
                    <a:pt x="2032" y="3414"/>
                  </a:lnTo>
                  <a:lnTo>
                    <a:pt x="1930" y="3430"/>
                  </a:lnTo>
                  <a:lnTo>
                    <a:pt x="1828" y="3440"/>
                  </a:lnTo>
                  <a:lnTo>
                    <a:pt x="1722" y="3443"/>
                  </a:lnTo>
                  <a:lnTo>
                    <a:pt x="1617" y="3440"/>
                  </a:lnTo>
                  <a:lnTo>
                    <a:pt x="1514" y="3430"/>
                  </a:lnTo>
                  <a:lnTo>
                    <a:pt x="1413" y="3414"/>
                  </a:lnTo>
                  <a:lnTo>
                    <a:pt x="1313" y="3393"/>
                  </a:lnTo>
                  <a:lnTo>
                    <a:pt x="1216" y="3367"/>
                  </a:lnTo>
                  <a:lnTo>
                    <a:pt x="1122" y="3335"/>
                  </a:lnTo>
                  <a:lnTo>
                    <a:pt x="1030" y="3297"/>
                  </a:lnTo>
                  <a:lnTo>
                    <a:pt x="939" y="3255"/>
                  </a:lnTo>
                  <a:lnTo>
                    <a:pt x="853" y="3207"/>
                  </a:lnTo>
                  <a:lnTo>
                    <a:pt x="770" y="3156"/>
                  </a:lnTo>
                  <a:lnTo>
                    <a:pt x="689" y="3099"/>
                  </a:lnTo>
                  <a:lnTo>
                    <a:pt x="613" y="3038"/>
                  </a:lnTo>
                  <a:lnTo>
                    <a:pt x="539" y="2973"/>
                  </a:lnTo>
                  <a:lnTo>
                    <a:pt x="470" y="2904"/>
                  </a:lnTo>
                  <a:lnTo>
                    <a:pt x="405" y="2830"/>
                  </a:lnTo>
                  <a:lnTo>
                    <a:pt x="344" y="2754"/>
                  </a:lnTo>
                  <a:lnTo>
                    <a:pt x="287" y="2673"/>
                  </a:lnTo>
                  <a:lnTo>
                    <a:pt x="236" y="2591"/>
                  </a:lnTo>
                  <a:lnTo>
                    <a:pt x="187" y="2504"/>
                  </a:lnTo>
                  <a:lnTo>
                    <a:pt x="146" y="2414"/>
                  </a:lnTo>
                  <a:lnTo>
                    <a:pt x="108" y="2322"/>
                  </a:lnTo>
                  <a:lnTo>
                    <a:pt x="75" y="2227"/>
                  </a:lnTo>
                  <a:lnTo>
                    <a:pt x="49" y="2130"/>
                  </a:lnTo>
                  <a:lnTo>
                    <a:pt x="28" y="2031"/>
                  </a:lnTo>
                  <a:lnTo>
                    <a:pt x="13" y="1929"/>
                  </a:lnTo>
                  <a:lnTo>
                    <a:pt x="3" y="1827"/>
                  </a:lnTo>
                  <a:lnTo>
                    <a:pt x="0" y="1722"/>
                  </a:lnTo>
                  <a:lnTo>
                    <a:pt x="3" y="1616"/>
                  </a:lnTo>
                  <a:lnTo>
                    <a:pt x="13" y="1514"/>
                  </a:lnTo>
                  <a:lnTo>
                    <a:pt x="28" y="1412"/>
                  </a:lnTo>
                  <a:lnTo>
                    <a:pt x="49" y="1313"/>
                  </a:lnTo>
                  <a:lnTo>
                    <a:pt x="75" y="1215"/>
                  </a:lnTo>
                  <a:lnTo>
                    <a:pt x="108" y="1121"/>
                  </a:lnTo>
                  <a:lnTo>
                    <a:pt x="146" y="1029"/>
                  </a:lnTo>
                  <a:lnTo>
                    <a:pt x="187" y="939"/>
                  </a:lnTo>
                  <a:lnTo>
                    <a:pt x="236" y="853"/>
                  </a:lnTo>
                  <a:lnTo>
                    <a:pt x="287" y="769"/>
                  </a:lnTo>
                  <a:lnTo>
                    <a:pt x="344" y="689"/>
                  </a:lnTo>
                  <a:lnTo>
                    <a:pt x="405" y="612"/>
                  </a:lnTo>
                  <a:lnTo>
                    <a:pt x="470" y="539"/>
                  </a:lnTo>
                  <a:lnTo>
                    <a:pt x="539" y="470"/>
                  </a:lnTo>
                  <a:lnTo>
                    <a:pt x="613" y="405"/>
                  </a:lnTo>
                  <a:lnTo>
                    <a:pt x="689" y="344"/>
                  </a:lnTo>
                  <a:lnTo>
                    <a:pt x="770" y="288"/>
                  </a:lnTo>
                  <a:lnTo>
                    <a:pt x="853" y="236"/>
                  </a:lnTo>
                  <a:lnTo>
                    <a:pt x="939" y="187"/>
                  </a:lnTo>
                  <a:lnTo>
                    <a:pt x="1030" y="146"/>
                  </a:lnTo>
                  <a:lnTo>
                    <a:pt x="1122" y="108"/>
                  </a:lnTo>
                  <a:lnTo>
                    <a:pt x="1216" y="76"/>
                  </a:lnTo>
                  <a:lnTo>
                    <a:pt x="1313" y="49"/>
                  </a:lnTo>
                  <a:lnTo>
                    <a:pt x="1413" y="28"/>
                  </a:lnTo>
                  <a:lnTo>
                    <a:pt x="1514" y="13"/>
                  </a:lnTo>
                  <a:lnTo>
                    <a:pt x="1617" y="3"/>
                  </a:lnTo>
                  <a:lnTo>
                    <a:pt x="1722" y="0"/>
                  </a:lnTo>
                  <a:close/>
                </a:path>
              </a:pathLst>
            </a:custGeom>
            <a:grpFill/>
            <a:ln w="0">
              <a:noFill/>
              <a:prstDash val="solid"/>
              <a:round/>
              <a:headEnd/>
              <a:tailEnd/>
            </a:ln>
          </p:spPr>
          <p:txBody>
            <a:bodyPr vert="horz" wrap="square" lIns="91440" tIns="45720" rIns="91440" bIns="45720" numCol="1" anchor="ctr" anchorCtr="0" compatLnSpc="1">
              <a:prstTxWarp prst="textNoShape">
                <a:avLst/>
              </a:prstTxWarp>
            </a:bodyPr>
            <a:lstStyle/>
            <a:p>
              <a:endParaRPr lang="en-US"/>
            </a:p>
          </p:txBody>
        </p:sp>
        <p:sp>
          <p:nvSpPr>
            <p:cNvPr id="31" name="Freeform 13"/>
            <p:cNvSpPr>
              <a:spLocks/>
            </p:cNvSpPr>
            <p:nvPr/>
          </p:nvSpPr>
          <p:spPr bwMode="auto">
            <a:xfrm>
              <a:off x="3748278" y="2562810"/>
              <a:ext cx="790956" cy="691742"/>
            </a:xfrm>
            <a:custGeom>
              <a:avLst/>
              <a:gdLst>
                <a:gd name="T0" fmla="*/ 1279 w 1723"/>
                <a:gd name="T1" fmla="*/ 11 h 1506"/>
                <a:gd name="T2" fmla="*/ 1390 w 1723"/>
                <a:gd name="T3" fmla="*/ 63 h 1506"/>
                <a:gd name="T4" fmla="*/ 1452 w 1723"/>
                <a:gd name="T5" fmla="*/ 119 h 1506"/>
                <a:gd name="T6" fmla="*/ 1523 w 1723"/>
                <a:gd name="T7" fmla="*/ 104 h 1506"/>
                <a:gd name="T8" fmla="*/ 1607 w 1723"/>
                <a:gd name="T9" fmla="*/ 71 h 1506"/>
                <a:gd name="T10" fmla="*/ 1674 w 1723"/>
                <a:gd name="T11" fmla="*/ 34 h 1506"/>
                <a:gd name="T12" fmla="*/ 1638 w 1723"/>
                <a:gd name="T13" fmla="*/ 117 h 1506"/>
                <a:gd name="T14" fmla="*/ 1583 w 1723"/>
                <a:gd name="T15" fmla="*/ 192 h 1506"/>
                <a:gd name="T16" fmla="*/ 1525 w 1723"/>
                <a:gd name="T17" fmla="*/ 242 h 1506"/>
                <a:gd name="T18" fmla="*/ 1616 w 1723"/>
                <a:gd name="T19" fmla="*/ 223 h 1506"/>
                <a:gd name="T20" fmla="*/ 1690 w 1723"/>
                <a:gd name="T21" fmla="*/ 197 h 1506"/>
                <a:gd name="T22" fmla="*/ 1696 w 1723"/>
                <a:gd name="T23" fmla="*/ 224 h 1506"/>
                <a:gd name="T24" fmla="*/ 1607 w 1723"/>
                <a:gd name="T25" fmla="*/ 329 h 1506"/>
                <a:gd name="T26" fmla="*/ 1550 w 1723"/>
                <a:gd name="T27" fmla="*/ 382 h 1506"/>
                <a:gd name="T28" fmla="*/ 1550 w 1723"/>
                <a:gd name="T29" fmla="*/ 390 h 1506"/>
                <a:gd name="T30" fmla="*/ 1534 w 1723"/>
                <a:gd name="T31" fmla="*/ 635 h 1506"/>
                <a:gd name="T32" fmla="*/ 1473 w 1723"/>
                <a:gd name="T33" fmla="*/ 861 h 1506"/>
                <a:gd name="T34" fmla="*/ 1368 w 1723"/>
                <a:gd name="T35" fmla="*/ 1062 h 1506"/>
                <a:gd name="T36" fmla="*/ 1226 w 1723"/>
                <a:gd name="T37" fmla="*/ 1232 h 1506"/>
                <a:gd name="T38" fmla="*/ 1054 w 1723"/>
                <a:gd name="T39" fmla="*/ 1367 h 1506"/>
                <a:gd name="T40" fmla="*/ 854 w 1723"/>
                <a:gd name="T41" fmla="*/ 1459 h 1506"/>
                <a:gd name="T42" fmla="*/ 634 w 1723"/>
                <a:gd name="T43" fmla="*/ 1503 h 1506"/>
                <a:gd name="T44" fmla="*/ 407 w 1723"/>
                <a:gd name="T45" fmla="*/ 1495 h 1506"/>
                <a:gd name="T46" fmla="*/ 195 w 1723"/>
                <a:gd name="T47" fmla="*/ 1438 h 1506"/>
                <a:gd name="T48" fmla="*/ 0 w 1723"/>
                <a:gd name="T49" fmla="*/ 1337 h 1506"/>
                <a:gd name="T50" fmla="*/ 158 w 1723"/>
                <a:gd name="T51" fmla="*/ 1341 h 1506"/>
                <a:gd name="T52" fmla="*/ 295 w 1723"/>
                <a:gd name="T53" fmla="*/ 1308 h 1506"/>
                <a:gd name="T54" fmla="*/ 403 w 1723"/>
                <a:gd name="T55" fmla="*/ 1254 h 1506"/>
                <a:gd name="T56" fmla="*/ 476 w 1723"/>
                <a:gd name="T57" fmla="*/ 1196 h 1506"/>
                <a:gd name="T58" fmla="*/ 414 w 1723"/>
                <a:gd name="T59" fmla="*/ 1167 h 1506"/>
                <a:gd name="T60" fmla="*/ 308 w 1723"/>
                <a:gd name="T61" fmla="*/ 1115 h 1506"/>
                <a:gd name="T62" fmla="*/ 226 w 1723"/>
                <a:gd name="T63" fmla="*/ 1037 h 1506"/>
                <a:gd name="T64" fmla="*/ 180 w 1723"/>
                <a:gd name="T65" fmla="*/ 948 h 1506"/>
                <a:gd name="T66" fmla="*/ 210 w 1723"/>
                <a:gd name="T67" fmla="*/ 923 h 1506"/>
                <a:gd name="T68" fmla="*/ 281 w 1723"/>
                <a:gd name="T69" fmla="*/ 921 h 1506"/>
                <a:gd name="T70" fmla="*/ 279 w 1723"/>
                <a:gd name="T71" fmla="*/ 892 h 1506"/>
                <a:gd name="T72" fmla="*/ 173 w 1723"/>
                <a:gd name="T73" fmla="*/ 828 h 1506"/>
                <a:gd name="T74" fmla="*/ 104 w 1723"/>
                <a:gd name="T75" fmla="*/ 747 h 1506"/>
                <a:gd name="T76" fmla="*/ 64 w 1723"/>
                <a:gd name="T77" fmla="*/ 654 h 1506"/>
                <a:gd name="T78" fmla="*/ 49 w 1723"/>
                <a:gd name="T79" fmla="*/ 562 h 1506"/>
                <a:gd name="T80" fmla="*/ 83 w 1723"/>
                <a:gd name="T81" fmla="*/ 557 h 1506"/>
                <a:gd name="T82" fmla="*/ 146 w 1723"/>
                <a:gd name="T83" fmla="*/ 575 h 1506"/>
                <a:gd name="T84" fmla="*/ 203 w 1723"/>
                <a:gd name="T85" fmla="*/ 577 h 1506"/>
                <a:gd name="T86" fmla="*/ 126 w 1723"/>
                <a:gd name="T87" fmla="*/ 500 h 1506"/>
                <a:gd name="T88" fmla="*/ 70 w 1723"/>
                <a:gd name="T89" fmla="*/ 390 h 1506"/>
                <a:gd name="T90" fmla="*/ 48 w 1723"/>
                <a:gd name="T91" fmla="*/ 258 h 1506"/>
                <a:gd name="T92" fmla="*/ 74 w 1723"/>
                <a:gd name="T93" fmla="*/ 118 h 1506"/>
                <a:gd name="T94" fmla="*/ 179 w 1723"/>
                <a:gd name="T95" fmla="*/ 170 h 1506"/>
                <a:gd name="T96" fmla="*/ 328 w 1723"/>
                <a:gd name="T97" fmla="*/ 294 h 1506"/>
                <a:gd name="T98" fmla="*/ 495 w 1723"/>
                <a:gd name="T99" fmla="*/ 387 h 1506"/>
                <a:gd name="T100" fmla="*/ 673 w 1723"/>
                <a:gd name="T101" fmla="*/ 445 h 1506"/>
                <a:gd name="T102" fmla="*/ 848 w 1723"/>
                <a:gd name="T103" fmla="*/ 468 h 1506"/>
                <a:gd name="T104" fmla="*/ 840 w 1723"/>
                <a:gd name="T105" fmla="*/ 382 h 1506"/>
                <a:gd name="T106" fmla="*/ 863 w 1723"/>
                <a:gd name="T107" fmla="*/ 244 h 1506"/>
                <a:gd name="T108" fmla="*/ 929 w 1723"/>
                <a:gd name="T109" fmla="*/ 129 h 1506"/>
                <a:gd name="T110" fmla="*/ 1027 w 1723"/>
                <a:gd name="T111" fmla="*/ 45 h 1506"/>
                <a:gd name="T112" fmla="*/ 1150 w 1723"/>
                <a:gd name="T113" fmla="*/ 3 h 1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23" h="1506">
                  <a:moveTo>
                    <a:pt x="1195" y="0"/>
                  </a:moveTo>
                  <a:lnTo>
                    <a:pt x="1238" y="3"/>
                  </a:lnTo>
                  <a:lnTo>
                    <a:pt x="1279" y="11"/>
                  </a:lnTo>
                  <a:lnTo>
                    <a:pt x="1318" y="24"/>
                  </a:lnTo>
                  <a:lnTo>
                    <a:pt x="1355" y="41"/>
                  </a:lnTo>
                  <a:lnTo>
                    <a:pt x="1390" y="63"/>
                  </a:lnTo>
                  <a:lnTo>
                    <a:pt x="1422" y="89"/>
                  </a:lnTo>
                  <a:lnTo>
                    <a:pt x="1452" y="119"/>
                  </a:lnTo>
                  <a:lnTo>
                    <a:pt x="1452" y="119"/>
                  </a:lnTo>
                  <a:lnTo>
                    <a:pt x="1473" y="117"/>
                  </a:lnTo>
                  <a:lnTo>
                    <a:pt x="1497" y="111"/>
                  </a:lnTo>
                  <a:lnTo>
                    <a:pt x="1523" y="104"/>
                  </a:lnTo>
                  <a:lnTo>
                    <a:pt x="1551" y="95"/>
                  </a:lnTo>
                  <a:lnTo>
                    <a:pt x="1579" y="83"/>
                  </a:lnTo>
                  <a:lnTo>
                    <a:pt x="1607" y="71"/>
                  </a:lnTo>
                  <a:lnTo>
                    <a:pt x="1632" y="59"/>
                  </a:lnTo>
                  <a:lnTo>
                    <a:pt x="1655" y="46"/>
                  </a:lnTo>
                  <a:lnTo>
                    <a:pt x="1674" y="34"/>
                  </a:lnTo>
                  <a:lnTo>
                    <a:pt x="1665" y="61"/>
                  </a:lnTo>
                  <a:lnTo>
                    <a:pt x="1653" y="88"/>
                  </a:lnTo>
                  <a:lnTo>
                    <a:pt x="1638" y="117"/>
                  </a:lnTo>
                  <a:lnTo>
                    <a:pt x="1621" y="143"/>
                  </a:lnTo>
                  <a:lnTo>
                    <a:pt x="1602" y="169"/>
                  </a:lnTo>
                  <a:lnTo>
                    <a:pt x="1583" y="192"/>
                  </a:lnTo>
                  <a:lnTo>
                    <a:pt x="1563" y="213"/>
                  </a:lnTo>
                  <a:lnTo>
                    <a:pt x="1544" y="230"/>
                  </a:lnTo>
                  <a:lnTo>
                    <a:pt x="1525" y="242"/>
                  </a:lnTo>
                  <a:lnTo>
                    <a:pt x="1556" y="237"/>
                  </a:lnTo>
                  <a:lnTo>
                    <a:pt x="1587" y="231"/>
                  </a:lnTo>
                  <a:lnTo>
                    <a:pt x="1616" y="223"/>
                  </a:lnTo>
                  <a:lnTo>
                    <a:pt x="1643" y="215"/>
                  </a:lnTo>
                  <a:lnTo>
                    <a:pt x="1668" y="205"/>
                  </a:lnTo>
                  <a:lnTo>
                    <a:pt x="1690" y="197"/>
                  </a:lnTo>
                  <a:lnTo>
                    <a:pt x="1709" y="189"/>
                  </a:lnTo>
                  <a:lnTo>
                    <a:pt x="1723" y="181"/>
                  </a:lnTo>
                  <a:lnTo>
                    <a:pt x="1696" y="224"/>
                  </a:lnTo>
                  <a:lnTo>
                    <a:pt x="1667" y="263"/>
                  </a:lnTo>
                  <a:lnTo>
                    <a:pt x="1637" y="299"/>
                  </a:lnTo>
                  <a:lnTo>
                    <a:pt x="1607" y="329"/>
                  </a:lnTo>
                  <a:lnTo>
                    <a:pt x="1577" y="355"/>
                  </a:lnTo>
                  <a:lnTo>
                    <a:pt x="1550" y="377"/>
                  </a:lnTo>
                  <a:lnTo>
                    <a:pt x="1550" y="382"/>
                  </a:lnTo>
                  <a:lnTo>
                    <a:pt x="1550" y="385"/>
                  </a:lnTo>
                  <a:lnTo>
                    <a:pt x="1550" y="388"/>
                  </a:lnTo>
                  <a:lnTo>
                    <a:pt x="1550" y="390"/>
                  </a:lnTo>
                  <a:lnTo>
                    <a:pt x="1551" y="473"/>
                  </a:lnTo>
                  <a:lnTo>
                    <a:pt x="1546" y="555"/>
                  </a:lnTo>
                  <a:lnTo>
                    <a:pt x="1534" y="635"/>
                  </a:lnTo>
                  <a:lnTo>
                    <a:pt x="1519" y="712"/>
                  </a:lnTo>
                  <a:lnTo>
                    <a:pt x="1498" y="787"/>
                  </a:lnTo>
                  <a:lnTo>
                    <a:pt x="1473" y="861"/>
                  </a:lnTo>
                  <a:lnTo>
                    <a:pt x="1442" y="931"/>
                  </a:lnTo>
                  <a:lnTo>
                    <a:pt x="1407" y="998"/>
                  </a:lnTo>
                  <a:lnTo>
                    <a:pt x="1368" y="1062"/>
                  </a:lnTo>
                  <a:lnTo>
                    <a:pt x="1324" y="1122"/>
                  </a:lnTo>
                  <a:lnTo>
                    <a:pt x="1277" y="1180"/>
                  </a:lnTo>
                  <a:lnTo>
                    <a:pt x="1226" y="1232"/>
                  </a:lnTo>
                  <a:lnTo>
                    <a:pt x="1172" y="1281"/>
                  </a:lnTo>
                  <a:lnTo>
                    <a:pt x="1114" y="1326"/>
                  </a:lnTo>
                  <a:lnTo>
                    <a:pt x="1054" y="1367"/>
                  </a:lnTo>
                  <a:lnTo>
                    <a:pt x="990" y="1403"/>
                  </a:lnTo>
                  <a:lnTo>
                    <a:pt x="923" y="1433"/>
                  </a:lnTo>
                  <a:lnTo>
                    <a:pt x="854" y="1459"/>
                  </a:lnTo>
                  <a:lnTo>
                    <a:pt x="782" y="1479"/>
                  </a:lnTo>
                  <a:lnTo>
                    <a:pt x="709" y="1494"/>
                  </a:lnTo>
                  <a:lnTo>
                    <a:pt x="634" y="1503"/>
                  </a:lnTo>
                  <a:lnTo>
                    <a:pt x="556" y="1506"/>
                  </a:lnTo>
                  <a:lnTo>
                    <a:pt x="481" y="1503"/>
                  </a:lnTo>
                  <a:lnTo>
                    <a:pt x="407" y="1495"/>
                  </a:lnTo>
                  <a:lnTo>
                    <a:pt x="334" y="1481"/>
                  </a:lnTo>
                  <a:lnTo>
                    <a:pt x="264" y="1463"/>
                  </a:lnTo>
                  <a:lnTo>
                    <a:pt x="195" y="1438"/>
                  </a:lnTo>
                  <a:lnTo>
                    <a:pt x="128" y="1409"/>
                  </a:lnTo>
                  <a:lnTo>
                    <a:pt x="63" y="1376"/>
                  </a:lnTo>
                  <a:lnTo>
                    <a:pt x="0" y="1337"/>
                  </a:lnTo>
                  <a:lnTo>
                    <a:pt x="54" y="1344"/>
                  </a:lnTo>
                  <a:lnTo>
                    <a:pt x="108" y="1345"/>
                  </a:lnTo>
                  <a:lnTo>
                    <a:pt x="158" y="1341"/>
                  </a:lnTo>
                  <a:lnTo>
                    <a:pt x="206" y="1334"/>
                  </a:lnTo>
                  <a:lnTo>
                    <a:pt x="252" y="1322"/>
                  </a:lnTo>
                  <a:lnTo>
                    <a:pt x="295" y="1308"/>
                  </a:lnTo>
                  <a:lnTo>
                    <a:pt x="334" y="1292"/>
                  </a:lnTo>
                  <a:lnTo>
                    <a:pt x="371" y="1273"/>
                  </a:lnTo>
                  <a:lnTo>
                    <a:pt x="403" y="1254"/>
                  </a:lnTo>
                  <a:lnTo>
                    <a:pt x="431" y="1234"/>
                  </a:lnTo>
                  <a:lnTo>
                    <a:pt x="457" y="1214"/>
                  </a:lnTo>
                  <a:lnTo>
                    <a:pt x="476" y="1196"/>
                  </a:lnTo>
                  <a:lnTo>
                    <a:pt x="492" y="1179"/>
                  </a:lnTo>
                  <a:lnTo>
                    <a:pt x="452" y="1176"/>
                  </a:lnTo>
                  <a:lnTo>
                    <a:pt x="414" y="1167"/>
                  </a:lnTo>
                  <a:lnTo>
                    <a:pt x="377" y="1154"/>
                  </a:lnTo>
                  <a:lnTo>
                    <a:pt x="341" y="1136"/>
                  </a:lnTo>
                  <a:lnTo>
                    <a:pt x="308" y="1115"/>
                  </a:lnTo>
                  <a:lnTo>
                    <a:pt x="277" y="1091"/>
                  </a:lnTo>
                  <a:lnTo>
                    <a:pt x="250" y="1065"/>
                  </a:lnTo>
                  <a:lnTo>
                    <a:pt x="226" y="1037"/>
                  </a:lnTo>
                  <a:lnTo>
                    <a:pt x="206" y="1007"/>
                  </a:lnTo>
                  <a:lnTo>
                    <a:pt x="191" y="977"/>
                  </a:lnTo>
                  <a:lnTo>
                    <a:pt x="180" y="948"/>
                  </a:lnTo>
                  <a:lnTo>
                    <a:pt x="175" y="919"/>
                  </a:lnTo>
                  <a:lnTo>
                    <a:pt x="191" y="921"/>
                  </a:lnTo>
                  <a:lnTo>
                    <a:pt x="210" y="923"/>
                  </a:lnTo>
                  <a:lnTo>
                    <a:pt x="233" y="925"/>
                  </a:lnTo>
                  <a:lnTo>
                    <a:pt x="257" y="923"/>
                  </a:lnTo>
                  <a:lnTo>
                    <a:pt x="281" y="921"/>
                  </a:lnTo>
                  <a:lnTo>
                    <a:pt x="303" y="916"/>
                  </a:lnTo>
                  <a:lnTo>
                    <a:pt x="323" y="907"/>
                  </a:lnTo>
                  <a:lnTo>
                    <a:pt x="279" y="892"/>
                  </a:lnTo>
                  <a:lnTo>
                    <a:pt x="239" y="873"/>
                  </a:lnTo>
                  <a:lnTo>
                    <a:pt x="204" y="852"/>
                  </a:lnTo>
                  <a:lnTo>
                    <a:pt x="173" y="828"/>
                  </a:lnTo>
                  <a:lnTo>
                    <a:pt x="146" y="802"/>
                  </a:lnTo>
                  <a:lnTo>
                    <a:pt x="122" y="775"/>
                  </a:lnTo>
                  <a:lnTo>
                    <a:pt x="104" y="747"/>
                  </a:lnTo>
                  <a:lnTo>
                    <a:pt x="87" y="716"/>
                  </a:lnTo>
                  <a:lnTo>
                    <a:pt x="74" y="686"/>
                  </a:lnTo>
                  <a:lnTo>
                    <a:pt x="64" y="654"/>
                  </a:lnTo>
                  <a:lnTo>
                    <a:pt x="56" y="623"/>
                  </a:lnTo>
                  <a:lnTo>
                    <a:pt x="51" y="593"/>
                  </a:lnTo>
                  <a:lnTo>
                    <a:pt x="49" y="562"/>
                  </a:lnTo>
                  <a:lnTo>
                    <a:pt x="48" y="533"/>
                  </a:lnTo>
                  <a:lnTo>
                    <a:pt x="64" y="547"/>
                  </a:lnTo>
                  <a:lnTo>
                    <a:pt x="83" y="557"/>
                  </a:lnTo>
                  <a:lnTo>
                    <a:pt x="103" y="564"/>
                  </a:lnTo>
                  <a:lnTo>
                    <a:pt x="124" y="571"/>
                  </a:lnTo>
                  <a:lnTo>
                    <a:pt x="146" y="575"/>
                  </a:lnTo>
                  <a:lnTo>
                    <a:pt x="166" y="577"/>
                  </a:lnTo>
                  <a:lnTo>
                    <a:pt x="186" y="577"/>
                  </a:lnTo>
                  <a:lnTo>
                    <a:pt x="203" y="577"/>
                  </a:lnTo>
                  <a:lnTo>
                    <a:pt x="176" y="555"/>
                  </a:lnTo>
                  <a:lnTo>
                    <a:pt x="150" y="530"/>
                  </a:lnTo>
                  <a:lnTo>
                    <a:pt x="126" y="500"/>
                  </a:lnTo>
                  <a:lnTo>
                    <a:pt x="104" y="466"/>
                  </a:lnTo>
                  <a:lnTo>
                    <a:pt x="85" y="429"/>
                  </a:lnTo>
                  <a:lnTo>
                    <a:pt x="70" y="390"/>
                  </a:lnTo>
                  <a:lnTo>
                    <a:pt x="59" y="348"/>
                  </a:lnTo>
                  <a:lnTo>
                    <a:pt x="51" y="304"/>
                  </a:lnTo>
                  <a:lnTo>
                    <a:pt x="48" y="258"/>
                  </a:lnTo>
                  <a:lnTo>
                    <a:pt x="51" y="212"/>
                  </a:lnTo>
                  <a:lnTo>
                    <a:pt x="60" y="165"/>
                  </a:lnTo>
                  <a:lnTo>
                    <a:pt x="74" y="118"/>
                  </a:lnTo>
                  <a:lnTo>
                    <a:pt x="96" y="71"/>
                  </a:lnTo>
                  <a:lnTo>
                    <a:pt x="135" y="123"/>
                  </a:lnTo>
                  <a:lnTo>
                    <a:pt x="179" y="170"/>
                  </a:lnTo>
                  <a:lnTo>
                    <a:pt x="225" y="215"/>
                  </a:lnTo>
                  <a:lnTo>
                    <a:pt x="275" y="256"/>
                  </a:lnTo>
                  <a:lnTo>
                    <a:pt x="328" y="294"/>
                  </a:lnTo>
                  <a:lnTo>
                    <a:pt x="382" y="328"/>
                  </a:lnTo>
                  <a:lnTo>
                    <a:pt x="438" y="359"/>
                  </a:lnTo>
                  <a:lnTo>
                    <a:pt x="495" y="387"/>
                  </a:lnTo>
                  <a:lnTo>
                    <a:pt x="554" y="410"/>
                  </a:lnTo>
                  <a:lnTo>
                    <a:pt x="614" y="429"/>
                  </a:lnTo>
                  <a:lnTo>
                    <a:pt x="673" y="445"/>
                  </a:lnTo>
                  <a:lnTo>
                    <a:pt x="732" y="457"/>
                  </a:lnTo>
                  <a:lnTo>
                    <a:pt x="791" y="464"/>
                  </a:lnTo>
                  <a:lnTo>
                    <a:pt x="848" y="468"/>
                  </a:lnTo>
                  <a:lnTo>
                    <a:pt x="848" y="468"/>
                  </a:lnTo>
                  <a:lnTo>
                    <a:pt x="842" y="426"/>
                  </a:lnTo>
                  <a:lnTo>
                    <a:pt x="840" y="382"/>
                  </a:lnTo>
                  <a:lnTo>
                    <a:pt x="842" y="335"/>
                  </a:lnTo>
                  <a:lnTo>
                    <a:pt x="850" y="289"/>
                  </a:lnTo>
                  <a:lnTo>
                    <a:pt x="863" y="244"/>
                  </a:lnTo>
                  <a:lnTo>
                    <a:pt x="881" y="203"/>
                  </a:lnTo>
                  <a:lnTo>
                    <a:pt x="903" y="165"/>
                  </a:lnTo>
                  <a:lnTo>
                    <a:pt x="929" y="129"/>
                  </a:lnTo>
                  <a:lnTo>
                    <a:pt x="959" y="97"/>
                  </a:lnTo>
                  <a:lnTo>
                    <a:pt x="992" y="69"/>
                  </a:lnTo>
                  <a:lnTo>
                    <a:pt x="1027" y="45"/>
                  </a:lnTo>
                  <a:lnTo>
                    <a:pt x="1066" y="26"/>
                  </a:lnTo>
                  <a:lnTo>
                    <a:pt x="1107" y="12"/>
                  </a:lnTo>
                  <a:lnTo>
                    <a:pt x="1150" y="3"/>
                  </a:lnTo>
                  <a:lnTo>
                    <a:pt x="1195" y="0"/>
                  </a:lnTo>
                  <a:close/>
                </a:path>
              </a:pathLst>
            </a:custGeom>
            <a:grpFill/>
            <a:ln w="0">
              <a:noFill/>
              <a:prstDash val="solid"/>
              <a:round/>
              <a:headEnd/>
              <a:tailEnd/>
            </a:ln>
          </p:spPr>
          <p:txBody>
            <a:bodyPr vert="horz" wrap="square" lIns="91440" tIns="45720" rIns="91440" bIns="45720" numCol="1" anchor="ctr" anchorCtr="0" compatLnSpc="1">
              <a:prstTxWarp prst="textNoShape">
                <a:avLst/>
              </a:prstTxWarp>
            </a:bodyPr>
            <a:lstStyle/>
            <a:p>
              <a:endParaRPr lang="en-US"/>
            </a:p>
          </p:txBody>
        </p:sp>
      </p:grpSp>
      <p:grpSp>
        <p:nvGrpSpPr>
          <p:cNvPr id="36" name="Group 35"/>
          <p:cNvGrpSpPr/>
          <p:nvPr/>
        </p:nvGrpSpPr>
        <p:grpSpPr>
          <a:xfrm>
            <a:off x="598558" y="1042706"/>
            <a:ext cx="366610" cy="365635"/>
            <a:chOff x="8150225" y="2667000"/>
            <a:chExt cx="596900" cy="595313"/>
          </a:xfrm>
          <a:solidFill>
            <a:schemeClr val="accent2"/>
          </a:solidFill>
        </p:grpSpPr>
        <p:sp>
          <p:nvSpPr>
            <p:cNvPr id="44" name="Freeform 43"/>
            <p:cNvSpPr>
              <a:spLocks/>
            </p:cNvSpPr>
            <p:nvPr/>
          </p:nvSpPr>
          <p:spPr bwMode="auto">
            <a:xfrm>
              <a:off x="8401050" y="2838450"/>
              <a:ext cx="96838" cy="96838"/>
            </a:xfrm>
            <a:custGeom>
              <a:avLst/>
              <a:gdLst>
                <a:gd name="T0" fmla="*/ 273 w 545"/>
                <a:gd name="T1" fmla="*/ 0 h 544"/>
                <a:gd name="T2" fmla="*/ 313 w 545"/>
                <a:gd name="T3" fmla="*/ 3 h 544"/>
                <a:gd name="T4" fmla="*/ 351 w 545"/>
                <a:gd name="T5" fmla="*/ 11 h 544"/>
                <a:gd name="T6" fmla="*/ 387 w 545"/>
                <a:gd name="T7" fmla="*/ 24 h 544"/>
                <a:gd name="T8" fmla="*/ 421 w 545"/>
                <a:gd name="T9" fmla="*/ 43 h 544"/>
                <a:gd name="T10" fmla="*/ 451 w 545"/>
                <a:gd name="T11" fmla="*/ 67 h 544"/>
                <a:gd name="T12" fmla="*/ 478 w 545"/>
                <a:gd name="T13" fmla="*/ 93 h 544"/>
                <a:gd name="T14" fmla="*/ 502 w 545"/>
                <a:gd name="T15" fmla="*/ 123 h 544"/>
                <a:gd name="T16" fmla="*/ 520 w 545"/>
                <a:gd name="T17" fmla="*/ 157 h 544"/>
                <a:gd name="T18" fmla="*/ 534 w 545"/>
                <a:gd name="T19" fmla="*/ 193 h 544"/>
                <a:gd name="T20" fmla="*/ 542 w 545"/>
                <a:gd name="T21" fmla="*/ 231 h 544"/>
                <a:gd name="T22" fmla="*/ 545 w 545"/>
                <a:gd name="T23" fmla="*/ 271 h 544"/>
                <a:gd name="T24" fmla="*/ 542 w 545"/>
                <a:gd name="T25" fmla="*/ 311 h 544"/>
                <a:gd name="T26" fmla="*/ 534 w 545"/>
                <a:gd name="T27" fmla="*/ 350 h 544"/>
                <a:gd name="T28" fmla="*/ 520 w 545"/>
                <a:gd name="T29" fmla="*/ 386 h 544"/>
                <a:gd name="T30" fmla="*/ 502 w 545"/>
                <a:gd name="T31" fmla="*/ 419 h 544"/>
                <a:gd name="T32" fmla="*/ 478 w 545"/>
                <a:gd name="T33" fmla="*/ 450 h 544"/>
                <a:gd name="T34" fmla="*/ 451 w 545"/>
                <a:gd name="T35" fmla="*/ 477 h 544"/>
                <a:gd name="T36" fmla="*/ 421 w 545"/>
                <a:gd name="T37" fmla="*/ 499 h 544"/>
                <a:gd name="T38" fmla="*/ 387 w 545"/>
                <a:gd name="T39" fmla="*/ 518 h 544"/>
                <a:gd name="T40" fmla="*/ 351 w 545"/>
                <a:gd name="T41" fmla="*/ 532 h 544"/>
                <a:gd name="T42" fmla="*/ 313 w 545"/>
                <a:gd name="T43" fmla="*/ 541 h 544"/>
                <a:gd name="T44" fmla="*/ 273 w 545"/>
                <a:gd name="T45" fmla="*/ 544 h 544"/>
                <a:gd name="T46" fmla="*/ 233 w 545"/>
                <a:gd name="T47" fmla="*/ 541 h 544"/>
                <a:gd name="T48" fmla="*/ 194 w 545"/>
                <a:gd name="T49" fmla="*/ 532 h 544"/>
                <a:gd name="T50" fmla="*/ 158 w 545"/>
                <a:gd name="T51" fmla="*/ 518 h 544"/>
                <a:gd name="T52" fmla="*/ 125 w 545"/>
                <a:gd name="T53" fmla="*/ 499 h 544"/>
                <a:gd name="T54" fmla="*/ 94 w 545"/>
                <a:gd name="T55" fmla="*/ 477 h 544"/>
                <a:gd name="T56" fmla="*/ 67 w 545"/>
                <a:gd name="T57" fmla="*/ 450 h 544"/>
                <a:gd name="T58" fmla="*/ 45 w 545"/>
                <a:gd name="T59" fmla="*/ 419 h 544"/>
                <a:gd name="T60" fmla="*/ 26 w 545"/>
                <a:gd name="T61" fmla="*/ 386 h 544"/>
                <a:gd name="T62" fmla="*/ 12 w 545"/>
                <a:gd name="T63" fmla="*/ 350 h 544"/>
                <a:gd name="T64" fmla="*/ 3 w 545"/>
                <a:gd name="T65" fmla="*/ 311 h 544"/>
                <a:gd name="T66" fmla="*/ 0 w 545"/>
                <a:gd name="T67" fmla="*/ 271 h 544"/>
                <a:gd name="T68" fmla="*/ 3 w 545"/>
                <a:gd name="T69" fmla="*/ 231 h 544"/>
                <a:gd name="T70" fmla="*/ 12 w 545"/>
                <a:gd name="T71" fmla="*/ 193 h 544"/>
                <a:gd name="T72" fmla="*/ 26 w 545"/>
                <a:gd name="T73" fmla="*/ 157 h 544"/>
                <a:gd name="T74" fmla="*/ 45 w 545"/>
                <a:gd name="T75" fmla="*/ 123 h 544"/>
                <a:gd name="T76" fmla="*/ 67 w 545"/>
                <a:gd name="T77" fmla="*/ 93 h 544"/>
                <a:gd name="T78" fmla="*/ 94 w 545"/>
                <a:gd name="T79" fmla="*/ 67 h 544"/>
                <a:gd name="T80" fmla="*/ 125 w 545"/>
                <a:gd name="T81" fmla="*/ 43 h 544"/>
                <a:gd name="T82" fmla="*/ 158 w 545"/>
                <a:gd name="T83" fmla="*/ 24 h 544"/>
                <a:gd name="T84" fmla="*/ 194 w 545"/>
                <a:gd name="T85" fmla="*/ 11 h 544"/>
                <a:gd name="T86" fmla="*/ 233 w 545"/>
                <a:gd name="T87" fmla="*/ 3 h 544"/>
                <a:gd name="T88" fmla="*/ 273 w 545"/>
                <a:gd name="T89" fmla="*/ 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45" h="544">
                  <a:moveTo>
                    <a:pt x="273" y="0"/>
                  </a:moveTo>
                  <a:lnTo>
                    <a:pt x="313" y="3"/>
                  </a:lnTo>
                  <a:lnTo>
                    <a:pt x="351" y="11"/>
                  </a:lnTo>
                  <a:lnTo>
                    <a:pt x="387" y="24"/>
                  </a:lnTo>
                  <a:lnTo>
                    <a:pt x="421" y="43"/>
                  </a:lnTo>
                  <a:lnTo>
                    <a:pt x="451" y="67"/>
                  </a:lnTo>
                  <a:lnTo>
                    <a:pt x="478" y="93"/>
                  </a:lnTo>
                  <a:lnTo>
                    <a:pt x="502" y="123"/>
                  </a:lnTo>
                  <a:lnTo>
                    <a:pt x="520" y="157"/>
                  </a:lnTo>
                  <a:lnTo>
                    <a:pt x="534" y="193"/>
                  </a:lnTo>
                  <a:lnTo>
                    <a:pt x="542" y="231"/>
                  </a:lnTo>
                  <a:lnTo>
                    <a:pt x="545" y="271"/>
                  </a:lnTo>
                  <a:lnTo>
                    <a:pt x="542" y="311"/>
                  </a:lnTo>
                  <a:lnTo>
                    <a:pt x="534" y="350"/>
                  </a:lnTo>
                  <a:lnTo>
                    <a:pt x="520" y="386"/>
                  </a:lnTo>
                  <a:lnTo>
                    <a:pt x="502" y="419"/>
                  </a:lnTo>
                  <a:lnTo>
                    <a:pt x="478" y="450"/>
                  </a:lnTo>
                  <a:lnTo>
                    <a:pt x="451" y="477"/>
                  </a:lnTo>
                  <a:lnTo>
                    <a:pt x="421" y="499"/>
                  </a:lnTo>
                  <a:lnTo>
                    <a:pt x="387" y="518"/>
                  </a:lnTo>
                  <a:lnTo>
                    <a:pt x="351" y="532"/>
                  </a:lnTo>
                  <a:lnTo>
                    <a:pt x="313" y="541"/>
                  </a:lnTo>
                  <a:lnTo>
                    <a:pt x="273" y="544"/>
                  </a:lnTo>
                  <a:lnTo>
                    <a:pt x="233" y="541"/>
                  </a:lnTo>
                  <a:lnTo>
                    <a:pt x="194" y="532"/>
                  </a:lnTo>
                  <a:lnTo>
                    <a:pt x="158" y="518"/>
                  </a:lnTo>
                  <a:lnTo>
                    <a:pt x="125" y="499"/>
                  </a:lnTo>
                  <a:lnTo>
                    <a:pt x="94" y="477"/>
                  </a:lnTo>
                  <a:lnTo>
                    <a:pt x="67" y="450"/>
                  </a:lnTo>
                  <a:lnTo>
                    <a:pt x="45" y="419"/>
                  </a:lnTo>
                  <a:lnTo>
                    <a:pt x="26" y="386"/>
                  </a:lnTo>
                  <a:lnTo>
                    <a:pt x="12" y="350"/>
                  </a:lnTo>
                  <a:lnTo>
                    <a:pt x="3" y="311"/>
                  </a:lnTo>
                  <a:lnTo>
                    <a:pt x="0" y="271"/>
                  </a:lnTo>
                  <a:lnTo>
                    <a:pt x="3" y="231"/>
                  </a:lnTo>
                  <a:lnTo>
                    <a:pt x="12" y="193"/>
                  </a:lnTo>
                  <a:lnTo>
                    <a:pt x="26" y="157"/>
                  </a:lnTo>
                  <a:lnTo>
                    <a:pt x="45" y="123"/>
                  </a:lnTo>
                  <a:lnTo>
                    <a:pt x="67" y="93"/>
                  </a:lnTo>
                  <a:lnTo>
                    <a:pt x="94" y="67"/>
                  </a:lnTo>
                  <a:lnTo>
                    <a:pt x="125" y="43"/>
                  </a:lnTo>
                  <a:lnTo>
                    <a:pt x="158" y="24"/>
                  </a:lnTo>
                  <a:lnTo>
                    <a:pt x="194" y="11"/>
                  </a:lnTo>
                  <a:lnTo>
                    <a:pt x="233" y="3"/>
                  </a:lnTo>
                  <a:lnTo>
                    <a:pt x="273" y="0"/>
                  </a:lnTo>
                  <a:close/>
                </a:path>
              </a:pathLst>
            </a:custGeom>
            <a:grpFill/>
            <a:ln w="0">
              <a:noFill/>
              <a:prstDash val="solid"/>
              <a:round/>
              <a:headEnd/>
              <a:tailEnd/>
            </a:ln>
          </p:spPr>
          <p:txBody>
            <a:bodyPr vert="horz" wrap="square" lIns="91440" tIns="45720" rIns="9144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 name="Freeform 44"/>
            <p:cNvSpPr>
              <a:spLocks noEditPoints="1"/>
            </p:cNvSpPr>
            <p:nvPr/>
          </p:nvSpPr>
          <p:spPr bwMode="auto">
            <a:xfrm>
              <a:off x="8150225" y="2667000"/>
              <a:ext cx="596900" cy="595313"/>
            </a:xfrm>
            <a:custGeom>
              <a:avLst/>
              <a:gdLst>
                <a:gd name="T0" fmla="*/ 1909 w 3384"/>
                <a:gd name="T1" fmla="*/ 2227 h 3379"/>
                <a:gd name="T2" fmla="*/ 2132 w 3384"/>
                <a:gd name="T3" fmla="*/ 2288 h 3379"/>
                <a:gd name="T4" fmla="*/ 2210 w 3384"/>
                <a:gd name="T5" fmla="*/ 2356 h 3379"/>
                <a:gd name="T6" fmla="*/ 2139 w 3384"/>
                <a:gd name="T7" fmla="*/ 2420 h 3379"/>
                <a:gd name="T8" fmla="*/ 1939 w 3384"/>
                <a:gd name="T9" fmla="*/ 2479 h 3379"/>
                <a:gd name="T10" fmla="*/ 1633 w 3384"/>
                <a:gd name="T11" fmla="*/ 2497 h 3379"/>
                <a:gd name="T12" fmla="*/ 1366 w 3384"/>
                <a:gd name="T13" fmla="*/ 2458 h 3379"/>
                <a:gd name="T14" fmla="*/ 1214 w 3384"/>
                <a:gd name="T15" fmla="*/ 2393 h 3379"/>
                <a:gd name="T16" fmla="*/ 1201 w 3384"/>
                <a:gd name="T17" fmla="*/ 2331 h 3379"/>
                <a:gd name="T18" fmla="*/ 1335 w 3384"/>
                <a:gd name="T19" fmla="*/ 2262 h 3379"/>
                <a:gd name="T20" fmla="*/ 1501 w 3384"/>
                <a:gd name="T21" fmla="*/ 2191 h 3379"/>
                <a:gd name="T22" fmla="*/ 1287 w 3384"/>
                <a:gd name="T23" fmla="*/ 2155 h 3379"/>
                <a:gd name="T24" fmla="*/ 1119 w 3384"/>
                <a:gd name="T25" fmla="*/ 2250 h 3379"/>
                <a:gd name="T26" fmla="*/ 1074 w 3384"/>
                <a:gd name="T27" fmla="*/ 2383 h 3379"/>
                <a:gd name="T28" fmla="*/ 1165 w 3384"/>
                <a:gd name="T29" fmla="*/ 2500 h 3379"/>
                <a:gd name="T30" fmla="*/ 1352 w 3384"/>
                <a:gd name="T31" fmla="*/ 2576 h 3379"/>
                <a:gd name="T32" fmla="*/ 1595 w 3384"/>
                <a:gd name="T33" fmla="*/ 2613 h 3379"/>
                <a:gd name="T34" fmla="*/ 1855 w 3384"/>
                <a:gd name="T35" fmla="*/ 2608 h 3379"/>
                <a:gd name="T36" fmla="*/ 2090 w 3384"/>
                <a:gd name="T37" fmla="*/ 2563 h 3379"/>
                <a:gd name="T38" fmla="*/ 2261 w 3384"/>
                <a:gd name="T39" fmla="*/ 2479 h 3379"/>
                <a:gd name="T40" fmla="*/ 2327 w 3384"/>
                <a:gd name="T41" fmla="*/ 2356 h 3379"/>
                <a:gd name="T42" fmla="*/ 2263 w 3384"/>
                <a:gd name="T43" fmla="*/ 2233 h 3379"/>
                <a:gd name="T44" fmla="*/ 2094 w 3384"/>
                <a:gd name="T45" fmla="*/ 2149 h 3379"/>
                <a:gd name="T46" fmla="*/ 1689 w 3384"/>
                <a:gd name="T47" fmla="*/ 773 h 3379"/>
                <a:gd name="T48" fmla="*/ 1427 w 3384"/>
                <a:gd name="T49" fmla="*/ 848 h 3379"/>
                <a:gd name="T50" fmla="*/ 1242 w 3384"/>
                <a:gd name="T51" fmla="*/ 1036 h 3379"/>
                <a:gd name="T52" fmla="*/ 1171 w 3384"/>
                <a:gd name="T53" fmla="*/ 1298 h 3379"/>
                <a:gd name="T54" fmla="*/ 1251 w 3384"/>
                <a:gd name="T55" fmla="*/ 1598 h 3379"/>
                <a:gd name="T56" fmla="*/ 1432 w 3384"/>
                <a:gd name="T57" fmla="*/ 1865 h 3379"/>
                <a:gd name="T58" fmla="*/ 1626 w 3384"/>
                <a:gd name="T59" fmla="*/ 2067 h 3379"/>
                <a:gd name="T60" fmla="*/ 1717 w 3384"/>
                <a:gd name="T61" fmla="*/ 2104 h 3379"/>
                <a:gd name="T62" fmla="*/ 1880 w 3384"/>
                <a:gd name="T63" fmla="*/ 1945 h 3379"/>
                <a:gd name="T64" fmla="*/ 2059 w 3384"/>
                <a:gd name="T65" fmla="*/ 1723 h 3379"/>
                <a:gd name="T66" fmla="*/ 2187 w 3384"/>
                <a:gd name="T67" fmla="*/ 1462 h 3379"/>
                <a:gd name="T68" fmla="*/ 2201 w 3384"/>
                <a:gd name="T69" fmla="*/ 1188 h 3379"/>
                <a:gd name="T70" fmla="*/ 2079 w 3384"/>
                <a:gd name="T71" fmla="*/ 950 h 3379"/>
                <a:gd name="T72" fmla="*/ 1859 w 3384"/>
                <a:gd name="T73" fmla="*/ 802 h 3379"/>
                <a:gd name="T74" fmla="*/ 1691 w 3384"/>
                <a:gd name="T75" fmla="*/ 0 h 3379"/>
                <a:gd name="T76" fmla="*/ 2189 w 3384"/>
                <a:gd name="T77" fmla="*/ 74 h 3379"/>
                <a:gd name="T78" fmla="*/ 2628 w 3384"/>
                <a:gd name="T79" fmla="*/ 282 h 3379"/>
                <a:gd name="T80" fmla="*/ 2986 w 3384"/>
                <a:gd name="T81" fmla="*/ 601 h 3379"/>
                <a:gd name="T82" fmla="*/ 3242 w 3384"/>
                <a:gd name="T83" fmla="*/ 1010 h 3379"/>
                <a:gd name="T84" fmla="*/ 3372 w 3384"/>
                <a:gd name="T85" fmla="*/ 1486 h 3379"/>
                <a:gd name="T86" fmla="*/ 3357 w 3384"/>
                <a:gd name="T87" fmla="*/ 1993 h 3379"/>
                <a:gd name="T88" fmla="*/ 3200 w 3384"/>
                <a:gd name="T89" fmla="*/ 2457 h 3379"/>
                <a:gd name="T90" fmla="*/ 2922 w 3384"/>
                <a:gd name="T91" fmla="*/ 2849 h 3379"/>
                <a:gd name="T92" fmla="*/ 2546 w 3384"/>
                <a:gd name="T93" fmla="*/ 3148 h 3379"/>
                <a:gd name="T94" fmla="*/ 2094 w 3384"/>
                <a:gd name="T95" fmla="*/ 3331 h 3379"/>
                <a:gd name="T96" fmla="*/ 1589 w 3384"/>
                <a:gd name="T97" fmla="*/ 3376 h 3379"/>
                <a:gd name="T98" fmla="*/ 1102 w 3384"/>
                <a:gd name="T99" fmla="*/ 3273 h 3379"/>
                <a:gd name="T100" fmla="*/ 678 w 3384"/>
                <a:gd name="T101" fmla="*/ 3041 h 3379"/>
                <a:gd name="T102" fmla="*/ 338 w 3384"/>
                <a:gd name="T103" fmla="*/ 2703 h 3379"/>
                <a:gd name="T104" fmla="*/ 106 w 3384"/>
                <a:gd name="T105" fmla="*/ 2278 h 3379"/>
                <a:gd name="T106" fmla="*/ 3 w 3384"/>
                <a:gd name="T107" fmla="*/ 1792 h 3379"/>
                <a:gd name="T108" fmla="*/ 47 w 3384"/>
                <a:gd name="T109" fmla="*/ 1288 h 3379"/>
                <a:gd name="T110" fmla="*/ 231 w 3384"/>
                <a:gd name="T111" fmla="*/ 837 h 3379"/>
                <a:gd name="T112" fmla="*/ 530 w 3384"/>
                <a:gd name="T113" fmla="*/ 462 h 3379"/>
                <a:gd name="T114" fmla="*/ 923 w 3384"/>
                <a:gd name="T115" fmla="*/ 184 h 3379"/>
                <a:gd name="T116" fmla="*/ 1388 w 3384"/>
                <a:gd name="T117" fmla="*/ 28 h 3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384" h="3379">
                  <a:moveTo>
                    <a:pt x="1959" y="2117"/>
                  </a:moveTo>
                  <a:lnTo>
                    <a:pt x="1921" y="2155"/>
                  </a:lnTo>
                  <a:lnTo>
                    <a:pt x="1885" y="2189"/>
                  </a:lnTo>
                  <a:lnTo>
                    <a:pt x="1851" y="2220"/>
                  </a:lnTo>
                  <a:lnTo>
                    <a:pt x="1909" y="2227"/>
                  </a:lnTo>
                  <a:lnTo>
                    <a:pt x="1964" y="2236"/>
                  </a:lnTo>
                  <a:lnTo>
                    <a:pt x="2014" y="2248"/>
                  </a:lnTo>
                  <a:lnTo>
                    <a:pt x="2059" y="2260"/>
                  </a:lnTo>
                  <a:lnTo>
                    <a:pt x="2098" y="2273"/>
                  </a:lnTo>
                  <a:lnTo>
                    <a:pt x="2132" y="2288"/>
                  </a:lnTo>
                  <a:lnTo>
                    <a:pt x="2160" y="2302"/>
                  </a:lnTo>
                  <a:lnTo>
                    <a:pt x="2181" y="2316"/>
                  </a:lnTo>
                  <a:lnTo>
                    <a:pt x="2198" y="2331"/>
                  </a:lnTo>
                  <a:lnTo>
                    <a:pt x="2207" y="2343"/>
                  </a:lnTo>
                  <a:lnTo>
                    <a:pt x="2210" y="2356"/>
                  </a:lnTo>
                  <a:lnTo>
                    <a:pt x="2207" y="2367"/>
                  </a:lnTo>
                  <a:lnTo>
                    <a:pt x="2199" y="2379"/>
                  </a:lnTo>
                  <a:lnTo>
                    <a:pt x="2184" y="2393"/>
                  </a:lnTo>
                  <a:lnTo>
                    <a:pt x="2165" y="2406"/>
                  </a:lnTo>
                  <a:lnTo>
                    <a:pt x="2139" y="2420"/>
                  </a:lnTo>
                  <a:lnTo>
                    <a:pt x="2109" y="2434"/>
                  </a:lnTo>
                  <a:lnTo>
                    <a:pt x="2074" y="2446"/>
                  </a:lnTo>
                  <a:lnTo>
                    <a:pt x="2034" y="2458"/>
                  </a:lnTo>
                  <a:lnTo>
                    <a:pt x="1989" y="2470"/>
                  </a:lnTo>
                  <a:lnTo>
                    <a:pt x="1939" y="2479"/>
                  </a:lnTo>
                  <a:lnTo>
                    <a:pt x="1886" y="2487"/>
                  </a:lnTo>
                  <a:lnTo>
                    <a:pt x="1828" y="2493"/>
                  </a:lnTo>
                  <a:lnTo>
                    <a:pt x="1765" y="2497"/>
                  </a:lnTo>
                  <a:lnTo>
                    <a:pt x="1699" y="2500"/>
                  </a:lnTo>
                  <a:lnTo>
                    <a:pt x="1633" y="2497"/>
                  </a:lnTo>
                  <a:lnTo>
                    <a:pt x="1572" y="2493"/>
                  </a:lnTo>
                  <a:lnTo>
                    <a:pt x="1513" y="2487"/>
                  </a:lnTo>
                  <a:lnTo>
                    <a:pt x="1459" y="2479"/>
                  </a:lnTo>
                  <a:lnTo>
                    <a:pt x="1410" y="2470"/>
                  </a:lnTo>
                  <a:lnTo>
                    <a:pt x="1366" y="2458"/>
                  </a:lnTo>
                  <a:lnTo>
                    <a:pt x="1325" y="2446"/>
                  </a:lnTo>
                  <a:lnTo>
                    <a:pt x="1289" y="2434"/>
                  </a:lnTo>
                  <a:lnTo>
                    <a:pt x="1259" y="2420"/>
                  </a:lnTo>
                  <a:lnTo>
                    <a:pt x="1234" y="2406"/>
                  </a:lnTo>
                  <a:lnTo>
                    <a:pt x="1214" y="2393"/>
                  </a:lnTo>
                  <a:lnTo>
                    <a:pt x="1200" y="2379"/>
                  </a:lnTo>
                  <a:lnTo>
                    <a:pt x="1192" y="2367"/>
                  </a:lnTo>
                  <a:lnTo>
                    <a:pt x="1188" y="2356"/>
                  </a:lnTo>
                  <a:lnTo>
                    <a:pt x="1192" y="2344"/>
                  </a:lnTo>
                  <a:lnTo>
                    <a:pt x="1201" y="2331"/>
                  </a:lnTo>
                  <a:lnTo>
                    <a:pt x="1216" y="2318"/>
                  </a:lnTo>
                  <a:lnTo>
                    <a:pt x="1238" y="2303"/>
                  </a:lnTo>
                  <a:lnTo>
                    <a:pt x="1265" y="2289"/>
                  </a:lnTo>
                  <a:lnTo>
                    <a:pt x="1297" y="2275"/>
                  </a:lnTo>
                  <a:lnTo>
                    <a:pt x="1335" y="2262"/>
                  </a:lnTo>
                  <a:lnTo>
                    <a:pt x="1377" y="2250"/>
                  </a:lnTo>
                  <a:lnTo>
                    <a:pt x="1425" y="2238"/>
                  </a:lnTo>
                  <a:lnTo>
                    <a:pt x="1478" y="2229"/>
                  </a:lnTo>
                  <a:lnTo>
                    <a:pt x="1535" y="2221"/>
                  </a:lnTo>
                  <a:lnTo>
                    <a:pt x="1501" y="2191"/>
                  </a:lnTo>
                  <a:lnTo>
                    <a:pt x="1465" y="2157"/>
                  </a:lnTo>
                  <a:lnTo>
                    <a:pt x="1427" y="2119"/>
                  </a:lnTo>
                  <a:lnTo>
                    <a:pt x="1378" y="2129"/>
                  </a:lnTo>
                  <a:lnTo>
                    <a:pt x="1332" y="2142"/>
                  </a:lnTo>
                  <a:lnTo>
                    <a:pt x="1287" y="2155"/>
                  </a:lnTo>
                  <a:lnTo>
                    <a:pt x="1246" y="2170"/>
                  </a:lnTo>
                  <a:lnTo>
                    <a:pt x="1208" y="2188"/>
                  </a:lnTo>
                  <a:lnTo>
                    <a:pt x="1174" y="2206"/>
                  </a:lnTo>
                  <a:lnTo>
                    <a:pt x="1144" y="2227"/>
                  </a:lnTo>
                  <a:lnTo>
                    <a:pt x="1119" y="2250"/>
                  </a:lnTo>
                  <a:lnTo>
                    <a:pt x="1099" y="2273"/>
                  </a:lnTo>
                  <a:lnTo>
                    <a:pt x="1083" y="2299"/>
                  </a:lnTo>
                  <a:lnTo>
                    <a:pt x="1074" y="2327"/>
                  </a:lnTo>
                  <a:lnTo>
                    <a:pt x="1071" y="2356"/>
                  </a:lnTo>
                  <a:lnTo>
                    <a:pt x="1074" y="2383"/>
                  </a:lnTo>
                  <a:lnTo>
                    <a:pt x="1082" y="2410"/>
                  </a:lnTo>
                  <a:lnTo>
                    <a:pt x="1096" y="2435"/>
                  </a:lnTo>
                  <a:lnTo>
                    <a:pt x="1114" y="2457"/>
                  </a:lnTo>
                  <a:lnTo>
                    <a:pt x="1138" y="2479"/>
                  </a:lnTo>
                  <a:lnTo>
                    <a:pt x="1165" y="2500"/>
                  </a:lnTo>
                  <a:lnTo>
                    <a:pt x="1196" y="2518"/>
                  </a:lnTo>
                  <a:lnTo>
                    <a:pt x="1231" y="2534"/>
                  </a:lnTo>
                  <a:lnTo>
                    <a:pt x="1269" y="2550"/>
                  </a:lnTo>
                  <a:lnTo>
                    <a:pt x="1309" y="2563"/>
                  </a:lnTo>
                  <a:lnTo>
                    <a:pt x="1352" y="2576"/>
                  </a:lnTo>
                  <a:lnTo>
                    <a:pt x="1397" y="2587"/>
                  </a:lnTo>
                  <a:lnTo>
                    <a:pt x="1445" y="2595"/>
                  </a:lnTo>
                  <a:lnTo>
                    <a:pt x="1494" y="2602"/>
                  </a:lnTo>
                  <a:lnTo>
                    <a:pt x="1545" y="2608"/>
                  </a:lnTo>
                  <a:lnTo>
                    <a:pt x="1595" y="2613"/>
                  </a:lnTo>
                  <a:lnTo>
                    <a:pt x="1648" y="2615"/>
                  </a:lnTo>
                  <a:lnTo>
                    <a:pt x="1699" y="2616"/>
                  </a:lnTo>
                  <a:lnTo>
                    <a:pt x="1752" y="2615"/>
                  </a:lnTo>
                  <a:lnTo>
                    <a:pt x="1803" y="2613"/>
                  </a:lnTo>
                  <a:lnTo>
                    <a:pt x="1855" y="2608"/>
                  </a:lnTo>
                  <a:lnTo>
                    <a:pt x="1904" y="2602"/>
                  </a:lnTo>
                  <a:lnTo>
                    <a:pt x="1954" y="2595"/>
                  </a:lnTo>
                  <a:lnTo>
                    <a:pt x="2001" y="2587"/>
                  </a:lnTo>
                  <a:lnTo>
                    <a:pt x="2046" y="2576"/>
                  </a:lnTo>
                  <a:lnTo>
                    <a:pt x="2090" y="2563"/>
                  </a:lnTo>
                  <a:lnTo>
                    <a:pt x="2131" y="2550"/>
                  </a:lnTo>
                  <a:lnTo>
                    <a:pt x="2168" y="2534"/>
                  </a:lnTo>
                  <a:lnTo>
                    <a:pt x="2203" y="2518"/>
                  </a:lnTo>
                  <a:lnTo>
                    <a:pt x="2234" y="2500"/>
                  </a:lnTo>
                  <a:lnTo>
                    <a:pt x="2261" y="2479"/>
                  </a:lnTo>
                  <a:lnTo>
                    <a:pt x="2284" y="2457"/>
                  </a:lnTo>
                  <a:lnTo>
                    <a:pt x="2303" y="2435"/>
                  </a:lnTo>
                  <a:lnTo>
                    <a:pt x="2316" y="2410"/>
                  </a:lnTo>
                  <a:lnTo>
                    <a:pt x="2324" y="2383"/>
                  </a:lnTo>
                  <a:lnTo>
                    <a:pt x="2327" y="2356"/>
                  </a:lnTo>
                  <a:lnTo>
                    <a:pt x="2324" y="2328"/>
                  </a:lnTo>
                  <a:lnTo>
                    <a:pt x="2316" y="2302"/>
                  </a:lnTo>
                  <a:lnTo>
                    <a:pt x="2303" y="2277"/>
                  </a:lnTo>
                  <a:lnTo>
                    <a:pt x="2285" y="2255"/>
                  </a:lnTo>
                  <a:lnTo>
                    <a:pt x="2263" y="2233"/>
                  </a:lnTo>
                  <a:lnTo>
                    <a:pt x="2236" y="2214"/>
                  </a:lnTo>
                  <a:lnTo>
                    <a:pt x="2205" y="2195"/>
                  </a:lnTo>
                  <a:lnTo>
                    <a:pt x="2171" y="2178"/>
                  </a:lnTo>
                  <a:lnTo>
                    <a:pt x="2134" y="2162"/>
                  </a:lnTo>
                  <a:lnTo>
                    <a:pt x="2094" y="2149"/>
                  </a:lnTo>
                  <a:lnTo>
                    <a:pt x="2050" y="2137"/>
                  </a:lnTo>
                  <a:lnTo>
                    <a:pt x="2006" y="2126"/>
                  </a:lnTo>
                  <a:lnTo>
                    <a:pt x="1959" y="2117"/>
                  </a:lnTo>
                  <a:close/>
                  <a:moveTo>
                    <a:pt x="1692" y="773"/>
                  </a:moveTo>
                  <a:lnTo>
                    <a:pt x="1689" y="773"/>
                  </a:lnTo>
                  <a:lnTo>
                    <a:pt x="1632" y="777"/>
                  </a:lnTo>
                  <a:lnTo>
                    <a:pt x="1578" y="788"/>
                  </a:lnTo>
                  <a:lnTo>
                    <a:pt x="1525" y="802"/>
                  </a:lnTo>
                  <a:lnTo>
                    <a:pt x="1475" y="823"/>
                  </a:lnTo>
                  <a:lnTo>
                    <a:pt x="1427" y="848"/>
                  </a:lnTo>
                  <a:lnTo>
                    <a:pt x="1383" y="878"/>
                  </a:lnTo>
                  <a:lnTo>
                    <a:pt x="1342" y="912"/>
                  </a:lnTo>
                  <a:lnTo>
                    <a:pt x="1305" y="950"/>
                  </a:lnTo>
                  <a:lnTo>
                    <a:pt x="1271" y="992"/>
                  </a:lnTo>
                  <a:lnTo>
                    <a:pt x="1242" y="1036"/>
                  </a:lnTo>
                  <a:lnTo>
                    <a:pt x="1217" y="1085"/>
                  </a:lnTo>
                  <a:lnTo>
                    <a:pt x="1198" y="1134"/>
                  </a:lnTo>
                  <a:lnTo>
                    <a:pt x="1183" y="1188"/>
                  </a:lnTo>
                  <a:lnTo>
                    <a:pt x="1174" y="1242"/>
                  </a:lnTo>
                  <a:lnTo>
                    <a:pt x="1171" y="1298"/>
                  </a:lnTo>
                  <a:lnTo>
                    <a:pt x="1175" y="1359"/>
                  </a:lnTo>
                  <a:lnTo>
                    <a:pt x="1185" y="1420"/>
                  </a:lnTo>
                  <a:lnTo>
                    <a:pt x="1203" y="1480"/>
                  </a:lnTo>
                  <a:lnTo>
                    <a:pt x="1224" y="1539"/>
                  </a:lnTo>
                  <a:lnTo>
                    <a:pt x="1251" y="1598"/>
                  </a:lnTo>
                  <a:lnTo>
                    <a:pt x="1282" y="1654"/>
                  </a:lnTo>
                  <a:lnTo>
                    <a:pt x="1317" y="1711"/>
                  </a:lnTo>
                  <a:lnTo>
                    <a:pt x="1353" y="1764"/>
                  </a:lnTo>
                  <a:lnTo>
                    <a:pt x="1392" y="1816"/>
                  </a:lnTo>
                  <a:lnTo>
                    <a:pt x="1432" y="1865"/>
                  </a:lnTo>
                  <a:lnTo>
                    <a:pt x="1474" y="1912"/>
                  </a:lnTo>
                  <a:lnTo>
                    <a:pt x="1514" y="1956"/>
                  </a:lnTo>
                  <a:lnTo>
                    <a:pt x="1553" y="1997"/>
                  </a:lnTo>
                  <a:lnTo>
                    <a:pt x="1591" y="2034"/>
                  </a:lnTo>
                  <a:lnTo>
                    <a:pt x="1626" y="2067"/>
                  </a:lnTo>
                  <a:lnTo>
                    <a:pt x="1659" y="2096"/>
                  </a:lnTo>
                  <a:lnTo>
                    <a:pt x="1659" y="2096"/>
                  </a:lnTo>
                  <a:lnTo>
                    <a:pt x="1677" y="2112"/>
                  </a:lnTo>
                  <a:lnTo>
                    <a:pt x="1692" y="2125"/>
                  </a:lnTo>
                  <a:lnTo>
                    <a:pt x="1717" y="2104"/>
                  </a:lnTo>
                  <a:lnTo>
                    <a:pt x="1746" y="2078"/>
                  </a:lnTo>
                  <a:lnTo>
                    <a:pt x="1776" y="2049"/>
                  </a:lnTo>
                  <a:lnTo>
                    <a:pt x="1809" y="2017"/>
                  </a:lnTo>
                  <a:lnTo>
                    <a:pt x="1844" y="1982"/>
                  </a:lnTo>
                  <a:lnTo>
                    <a:pt x="1880" y="1945"/>
                  </a:lnTo>
                  <a:lnTo>
                    <a:pt x="1918" y="1905"/>
                  </a:lnTo>
                  <a:lnTo>
                    <a:pt x="1954" y="1862"/>
                  </a:lnTo>
                  <a:lnTo>
                    <a:pt x="1990" y="1818"/>
                  </a:lnTo>
                  <a:lnTo>
                    <a:pt x="2026" y="1772"/>
                  </a:lnTo>
                  <a:lnTo>
                    <a:pt x="2059" y="1723"/>
                  </a:lnTo>
                  <a:lnTo>
                    <a:pt x="2091" y="1673"/>
                  </a:lnTo>
                  <a:lnTo>
                    <a:pt x="2120" y="1621"/>
                  </a:lnTo>
                  <a:lnTo>
                    <a:pt x="2146" y="1570"/>
                  </a:lnTo>
                  <a:lnTo>
                    <a:pt x="2169" y="1517"/>
                  </a:lnTo>
                  <a:lnTo>
                    <a:pt x="2187" y="1462"/>
                  </a:lnTo>
                  <a:lnTo>
                    <a:pt x="2201" y="1408"/>
                  </a:lnTo>
                  <a:lnTo>
                    <a:pt x="2210" y="1353"/>
                  </a:lnTo>
                  <a:lnTo>
                    <a:pt x="2213" y="1298"/>
                  </a:lnTo>
                  <a:lnTo>
                    <a:pt x="2210" y="1242"/>
                  </a:lnTo>
                  <a:lnTo>
                    <a:pt x="2201" y="1188"/>
                  </a:lnTo>
                  <a:lnTo>
                    <a:pt x="2186" y="1134"/>
                  </a:lnTo>
                  <a:lnTo>
                    <a:pt x="2167" y="1085"/>
                  </a:lnTo>
                  <a:lnTo>
                    <a:pt x="2142" y="1036"/>
                  </a:lnTo>
                  <a:lnTo>
                    <a:pt x="2113" y="992"/>
                  </a:lnTo>
                  <a:lnTo>
                    <a:pt x="2079" y="950"/>
                  </a:lnTo>
                  <a:lnTo>
                    <a:pt x="2042" y="912"/>
                  </a:lnTo>
                  <a:lnTo>
                    <a:pt x="2001" y="878"/>
                  </a:lnTo>
                  <a:lnTo>
                    <a:pt x="1957" y="848"/>
                  </a:lnTo>
                  <a:lnTo>
                    <a:pt x="1909" y="823"/>
                  </a:lnTo>
                  <a:lnTo>
                    <a:pt x="1859" y="802"/>
                  </a:lnTo>
                  <a:lnTo>
                    <a:pt x="1806" y="788"/>
                  </a:lnTo>
                  <a:lnTo>
                    <a:pt x="1752" y="777"/>
                  </a:lnTo>
                  <a:lnTo>
                    <a:pt x="1695" y="773"/>
                  </a:lnTo>
                  <a:lnTo>
                    <a:pt x="1692" y="773"/>
                  </a:lnTo>
                  <a:close/>
                  <a:moveTo>
                    <a:pt x="1691" y="0"/>
                  </a:moveTo>
                  <a:lnTo>
                    <a:pt x="1795" y="3"/>
                  </a:lnTo>
                  <a:lnTo>
                    <a:pt x="1897" y="12"/>
                  </a:lnTo>
                  <a:lnTo>
                    <a:pt x="1996" y="28"/>
                  </a:lnTo>
                  <a:lnTo>
                    <a:pt x="2094" y="48"/>
                  </a:lnTo>
                  <a:lnTo>
                    <a:pt x="2189" y="74"/>
                  </a:lnTo>
                  <a:lnTo>
                    <a:pt x="2282" y="106"/>
                  </a:lnTo>
                  <a:lnTo>
                    <a:pt x="2373" y="143"/>
                  </a:lnTo>
                  <a:lnTo>
                    <a:pt x="2461" y="184"/>
                  </a:lnTo>
                  <a:lnTo>
                    <a:pt x="2546" y="230"/>
                  </a:lnTo>
                  <a:lnTo>
                    <a:pt x="2628" y="282"/>
                  </a:lnTo>
                  <a:lnTo>
                    <a:pt x="2706" y="337"/>
                  </a:lnTo>
                  <a:lnTo>
                    <a:pt x="2783" y="397"/>
                  </a:lnTo>
                  <a:lnTo>
                    <a:pt x="2854" y="462"/>
                  </a:lnTo>
                  <a:lnTo>
                    <a:pt x="2922" y="530"/>
                  </a:lnTo>
                  <a:lnTo>
                    <a:pt x="2986" y="601"/>
                  </a:lnTo>
                  <a:lnTo>
                    <a:pt x="3046" y="677"/>
                  </a:lnTo>
                  <a:lnTo>
                    <a:pt x="3102" y="755"/>
                  </a:lnTo>
                  <a:lnTo>
                    <a:pt x="3153" y="837"/>
                  </a:lnTo>
                  <a:lnTo>
                    <a:pt x="3200" y="921"/>
                  </a:lnTo>
                  <a:lnTo>
                    <a:pt x="3242" y="1010"/>
                  </a:lnTo>
                  <a:lnTo>
                    <a:pt x="3278" y="1100"/>
                  </a:lnTo>
                  <a:lnTo>
                    <a:pt x="3310" y="1193"/>
                  </a:lnTo>
                  <a:lnTo>
                    <a:pt x="3336" y="1288"/>
                  </a:lnTo>
                  <a:lnTo>
                    <a:pt x="3357" y="1386"/>
                  </a:lnTo>
                  <a:lnTo>
                    <a:pt x="3372" y="1486"/>
                  </a:lnTo>
                  <a:lnTo>
                    <a:pt x="3381" y="1586"/>
                  </a:lnTo>
                  <a:lnTo>
                    <a:pt x="3384" y="1689"/>
                  </a:lnTo>
                  <a:lnTo>
                    <a:pt x="3381" y="1792"/>
                  </a:lnTo>
                  <a:lnTo>
                    <a:pt x="3372" y="1894"/>
                  </a:lnTo>
                  <a:lnTo>
                    <a:pt x="3357" y="1993"/>
                  </a:lnTo>
                  <a:lnTo>
                    <a:pt x="3336" y="2090"/>
                  </a:lnTo>
                  <a:lnTo>
                    <a:pt x="3310" y="2186"/>
                  </a:lnTo>
                  <a:lnTo>
                    <a:pt x="3278" y="2278"/>
                  </a:lnTo>
                  <a:lnTo>
                    <a:pt x="3242" y="2369"/>
                  </a:lnTo>
                  <a:lnTo>
                    <a:pt x="3200" y="2457"/>
                  </a:lnTo>
                  <a:lnTo>
                    <a:pt x="3153" y="2542"/>
                  </a:lnTo>
                  <a:lnTo>
                    <a:pt x="3102" y="2624"/>
                  </a:lnTo>
                  <a:lnTo>
                    <a:pt x="3046" y="2703"/>
                  </a:lnTo>
                  <a:lnTo>
                    <a:pt x="2986" y="2778"/>
                  </a:lnTo>
                  <a:lnTo>
                    <a:pt x="2922" y="2849"/>
                  </a:lnTo>
                  <a:lnTo>
                    <a:pt x="2854" y="2918"/>
                  </a:lnTo>
                  <a:lnTo>
                    <a:pt x="2783" y="2982"/>
                  </a:lnTo>
                  <a:lnTo>
                    <a:pt x="2706" y="3041"/>
                  </a:lnTo>
                  <a:lnTo>
                    <a:pt x="2628" y="3097"/>
                  </a:lnTo>
                  <a:lnTo>
                    <a:pt x="2546" y="3148"/>
                  </a:lnTo>
                  <a:lnTo>
                    <a:pt x="2461" y="3195"/>
                  </a:lnTo>
                  <a:lnTo>
                    <a:pt x="2373" y="3237"/>
                  </a:lnTo>
                  <a:lnTo>
                    <a:pt x="2282" y="3273"/>
                  </a:lnTo>
                  <a:lnTo>
                    <a:pt x="2189" y="3305"/>
                  </a:lnTo>
                  <a:lnTo>
                    <a:pt x="2094" y="3331"/>
                  </a:lnTo>
                  <a:lnTo>
                    <a:pt x="1996" y="3352"/>
                  </a:lnTo>
                  <a:lnTo>
                    <a:pt x="1897" y="3366"/>
                  </a:lnTo>
                  <a:lnTo>
                    <a:pt x="1795" y="3376"/>
                  </a:lnTo>
                  <a:lnTo>
                    <a:pt x="1691" y="3379"/>
                  </a:lnTo>
                  <a:lnTo>
                    <a:pt x="1589" y="3376"/>
                  </a:lnTo>
                  <a:lnTo>
                    <a:pt x="1487" y="3366"/>
                  </a:lnTo>
                  <a:lnTo>
                    <a:pt x="1388" y="3352"/>
                  </a:lnTo>
                  <a:lnTo>
                    <a:pt x="1290" y="3331"/>
                  </a:lnTo>
                  <a:lnTo>
                    <a:pt x="1195" y="3305"/>
                  </a:lnTo>
                  <a:lnTo>
                    <a:pt x="1102" y="3273"/>
                  </a:lnTo>
                  <a:lnTo>
                    <a:pt x="1011" y="3237"/>
                  </a:lnTo>
                  <a:lnTo>
                    <a:pt x="923" y="3195"/>
                  </a:lnTo>
                  <a:lnTo>
                    <a:pt x="838" y="3148"/>
                  </a:lnTo>
                  <a:lnTo>
                    <a:pt x="756" y="3097"/>
                  </a:lnTo>
                  <a:lnTo>
                    <a:pt x="678" y="3041"/>
                  </a:lnTo>
                  <a:lnTo>
                    <a:pt x="601" y="2982"/>
                  </a:lnTo>
                  <a:lnTo>
                    <a:pt x="530" y="2918"/>
                  </a:lnTo>
                  <a:lnTo>
                    <a:pt x="462" y="2849"/>
                  </a:lnTo>
                  <a:lnTo>
                    <a:pt x="398" y="2778"/>
                  </a:lnTo>
                  <a:lnTo>
                    <a:pt x="338" y="2703"/>
                  </a:lnTo>
                  <a:lnTo>
                    <a:pt x="282" y="2624"/>
                  </a:lnTo>
                  <a:lnTo>
                    <a:pt x="231" y="2542"/>
                  </a:lnTo>
                  <a:lnTo>
                    <a:pt x="184" y="2457"/>
                  </a:lnTo>
                  <a:lnTo>
                    <a:pt x="142" y="2369"/>
                  </a:lnTo>
                  <a:lnTo>
                    <a:pt x="106" y="2278"/>
                  </a:lnTo>
                  <a:lnTo>
                    <a:pt x="74" y="2186"/>
                  </a:lnTo>
                  <a:lnTo>
                    <a:pt x="47" y="2090"/>
                  </a:lnTo>
                  <a:lnTo>
                    <a:pt x="27" y="1993"/>
                  </a:lnTo>
                  <a:lnTo>
                    <a:pt x="12" y="1894"/>
                  </a:lnTo>
                  <a:lnTo>
                    <a:pt x="3" y="1792"/>
                  </a:lnTo>
                  <a:lnTo>
                    <a:pt x="0" y="1689"/>
                  </a:lnTo>
                  <a:lnTo>
                    <a:pt x="3" y="1586"/>
                  </a:lnTo>
                  <a:lnTo>
                    <a:pt x="12" y="1486"/>
                  </a:lnTo>
                  <a:lnTo>
                    <a:pt x="27" y="1386"/>
                  </a:lnTo>
                  <a:lnTo>
                    <a:pt x="47" y="1288"/>
                  </a:lnTo>
                  <a:lnTo>
                    <a:pt x="74" y="1193"/>
                  </a:lnTo>
                  <a:lnTo>
                    <a:pt x="106" y="1100"/>
                  </a:lnTo>
                  <a:lnTo>
                    <a:pt x="142" y="1010"/>
                  </a:lnTo>
                  <a:lnTo>
                    <a:pt x="184" y="921"/>
                  </a:lnTo>
                  <a:lnTo>
                    <a:pt x="231" y="837"/>
                  </a:lnTo>
                  <a:lnTo>
                    <a:pt x="282" y="755"/>
                  </a:lnTo>
                  <a:lnTo>
                    <a:pt x="338" y="677"/>
                  </a:lnTo>
                  <a:lnTo>
                    <a:pt x="398" y="601"/>
                  </a:lnTo>
                  <a:lnTo>
                    <a:pt x="462" y="530"/>
                  </a:lnTo>
                  <a:lnTo>
                    <a:pt x="530" y="462"/>
                  </a:lnTo>
                  <a:lnTo>
                    <a:pt x="601" y="397"/>
                  </a:lnTo>
                  <a:lnTo>
                    <a:pt x="678" y="337"/>
                  </a:lnTo>
                  <a:lnTo>
                    <a:pt x="756" y="282"/>
                  </a:lnTo>
                  <a:lnTo>
                    <a:pt x="838" y="230"/>
                  </a:lnTo>
                  <a:lnTo>
                    <a:pt x="923" y="184"/>
                  </a:lnTo>
                  <a:lnTo>
                    <a:pt x="1011" y="143"/>
                  </a:lnTo>
                  <a:lnTo>
                    <a:pt x="1102" y="106"/>
                  </a:lnTo>
                  <a:lnTo>
                    <a:pt x="1195" y="74"/>
                  </a:lnTo>
                  <a:lnTo>
                    <a:pt x="1290" y="48"/>
                  </a:lnTo>
                  <a:lnTo>
                    <a:pt x="1388" y="28"/>
                  </a:lnTo>
                  <a:lnTo>
                    <a:pt x="1487" y="12"/>
                  </a:lnTo>
                  <a:lnTo>
                    <a:pt x="1589" y="3"/>
                  </a:lnTo>
                  <a:lnTo>
                    <a:pt x="1691" y="0"/>
                  </a:lnTo>
                  <a:close/>
                </a:path>
              </a:pathLst>
            </a:custGeom>
            <a:grpFill/>
            <a:ln w="0">
              <a:noFill/>
              <a:prstDash val="solid"/>
              <a:round/>
              <a:headEnd/>
              <a:tailEnd/>
            </a:ln>
          </p:spPr>
          <p:txBody>
            <a:bodyPr vert="horz" wrap="square" lIns="91440" tIns="45720" rIns="9144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grpSp>
        <p:nvGrpSpPr>
          <p:cNvPr id="38" name="Group 37"/>
          <p:cNvGrpSpPr/>
          <p:nvPr/>
        </p:nvGrpSpPr>
        <p:grpSpPr>
          <a:xfrm>
            <a:off x="598559" y="3554434"/>
            <a:ext cx="366610" cy="365635"/>
            <a:chOff x="7204077" y="4213224"/>
            <a:chExt cx="596900" cy="595313"/>
          </a:xfrm>
          <a:solidFill>
            <a:schemeClr val="accent2"/>
          </a:solidFill>
        </p:grpSpPr>
        <p:sp>
          <p:nvSpPr>
            <p:cNvPr id="40" name="Freeform 39"/>
            <p:cNvSpPr>
              <a:spLocks/>
            </p:cNvSpPr>
            <p:nvPr/>
          </p:nvSpPr>
          <p:spPr bwMode="auto">
            <a:xfrm>
              <a:off x="7353300" y="4370388"/>
              <a:ext cx="298450" cy="288925"/>
            </a:xfrm>
            <a:custGeom>
              <a:avLst/>
              <a:gdLst>
                <a:gd name="T0" fmla="*/ 550 w 1690"/>
                <a:gd name="T1" fmla="*/ 23 h 1640"/>
                <a:gd name="T2" fmla="*/ 514 w 1690"/>
                <a:gd name="T3" fmla="*/ 41 h 1640"/>
                <a:gd name="T4" fmla="*/ 494 w 1690"/>
                <a:gd name="T5" fmla="*/ 91 h 1640"/>
                <a:gd name="T6" fmla="*/ 504 w 1690"/>
                <a:gd name="T7" fmla="*/ 224 h 1640"/>
                <a:gd name="T8" fmla="*/ 530 w 1690"/>
                <a:gd name="T9" fmla="*/ 313 h 1640"/>
                <a:gd name="T10" fmla="*/ 636 w 1690"/>
                <a:gd name="T11" fmla="*/ 343 h 1640"/>
                <a:gd name="T12" fmla="*/ 731 w 1690"/>
                <a:gd name="T13" fmla="*/ 337 h 1640"/>
                <a:gd name="T14" fmla="*/ 802 w 1690"/>
                <a:gd name="T15" fmla="*/ 360 h 1640"/>
                <a:gd name="T16" fmla="*/ 829 w 1690"/>
                <a:gd name="T17" fmla="*/ 446 h 1640"/>
                <a:gd name="T18" fmla="*/ 842 w 1690"/>
                <a:gd name="T19" fmla="*/ 500 h 1640"/>
                <a:gd name="T20" fmla="*/ 868 w 1690"/>
                <a:gd name="T21" fmla="*/ 553 h 1640"/>
                <a:gd name="T22" fmla="*/ 956 w 1690"/>
                <a:gd name="T23" fmla="*/ 668 h 1640"/>
                <a:gd name="T24" fmla="*/ 1119 w 1690"/>
                <a:gd name="T25" fmla="*/ 773 h 1640"/>
                <a:gd name="T26" fmla="*/ 1172 w 1690"/>
                <a:gd name="T27" fmla="*/ 817 h 1640"/>
                <a:gd name="T28" fmla="*/ 1119 w 1690"/>
                <a:gd name="T29" fmla="*/ 882 h 1640"/>
                <a:gd name="T30" fmla="*/ 1038 w 1690"/>
                <a:gd name="T31" fmla="*/ 937 h 1640"/>
                <a:gd name="T32" fmla="*/ 940 w 1690"/>
                <a:gd name="T33" fmla="*/ 975 h 1640"/>
                <a:gd name="T34" fmla="*/ 890 w 1690"/>
                <a:gd name="T35" fmla="*/ 1048 h 1640"/>
                <a:gd name="T36" fmla="*/ 916 w 1690"/>
                <a:gd name="T37" fmla="*/ 1091 h 1640"/>
                <a:gd name="T38" fmla="*/ 979 w 1690"/>
                <a:gd name="T39" fmla="*/ 1091 h 1640"/>
                <a:gd name="T40" fmla="*/ 1028 w 1690"/>
                <a:gd name="T41" fmla="*/ 1096 h 1640"/>
                <a:gd name="T42" fmla="*/ 1112 w 1690"/>
                <a:gd name="T43" fmla="*/ 1119 h 1640"/>
                <a:gd name="T44" fmla="*/ 1208 w 1690"/>
                <a:gd name="T45" fmla="*/ 1098 h 1640"/>
                <a:gd name="T46" fmla="*/ 1283 w 1690"/>
                <a:gd name="T47" fmla="*/ 1045 h 1640"/>
                <a:gd name="T48" fmla="*/ 1387 w 1690"/>
                <a:gd name="T49" fmla="*/ 1019 h 1640"/>
                <a:gd name="T50" fmla="*/ 1458 w 1690"/>
                <a:gd name="T51" fmla="*/ 986 h 1640"/>
                <a:gd name="T52" fmla="*/ 1463 w 1690"/>
                <a:gd name="T53" fmla="*/ 884 h 1640"/>
                <a:gd name="T54" fmla="*/ 1536 w 1690"/>
                <a:gd name="T55" fmla="*/ 780 h 1640"/>
                <a:gd name="T56" fmla="*/ 1617 w 1690"/>
                <a:gd name="T57" fmla="*/ 692 h 1640"/>
                <a:gd name="T58" fmla="*/ 1618 w 1690"/>
                <a:gd name="T59" fmla="*/ 604 h 1640"/>
                <a:gd name="T60" fmla="*/ 1602 w 1690"/>
                <a:gd name="T61" fmla="*/ 506 h 1640"/>
                <a:gd name="T62" fmla="*/ 1648 w 1690"/>
                <a:gd name="T63" fmla="*/ 535 h 1640"/>
                <a:gd name="T64" fmla="*/ 1687 w 1690"/>
                <a:gd name="T65" fmla="*/ 870 h 1640"/>
                <a:gd name="T66" fmla="*/ 1585 w 1690"/>
                <a:gd name="T67" fmla="*/ 1203 h 1640"/>
                <a:gd name="T68" fmla="*/ 1366 w 1690"/>
                <a:gd name="T69" fmla="*/ 1461 h 1640"/>
                <a:gd name="T70" fmla="*/ 1058 w 1690"/>
                <a:gd name="T71" fmla="*/ 1613 h 1640"/>
                <a:gd name="T72" fmla="*/ 723 w 1690"/>
                <a:gd name="T73" fmla="*/ 1631 h 1640"/>
                <a:gd name="T74" fmla="*/ 577 w 1690"/>
                <a:gd name="T75" fmla="*/ 1555 h 1640"/>
                <a:gd name="T76" fmla="*/ 629 w 1690"/>
                <a:gd name="T77" fmla="*/ 1468 h 1640"/>
                <a:gd name="T78" fmla="*/ 628 w 1690"/>
                <a:gd name="T79" fmla="*/ 1401 h 1640"/>
                <a:gd name="T80" fmla="*/ 611 w 1690"/>
                <a:gd name="T81" fmla="*/ 1340 h 1640"/>
                <a:gd name="T82" fmla="*/ 576 w 1690"/>
                <a:gd name="T83" fmla="*/ 1288 h 1640"/>
                <a:gd name="T84" fmla="*/ 517 w 1690"/>
                <a:gd name="T85" fmla="*/ 1222 h 1640"/>
                <a:gd name="T86" fmla="*/ 492 w 1690"/>
                <a:gd name="T87" fmla="*/ 1176 h 1640"/>
                <a:gd name="T88" fmla="*/ 500 w 1690"/>
                <a:gd name="T89" fmla="*/ 1081 h 1640"/>
                <a:gd name="T90" fmla="*/ 465 w 1690"/>
                <a:gd name="T91" fmla="*/ 1014 h 1640"/>
                <a:gd name="T92" fmla="*/ 370 w 1690"/>
                <a:gd name="T93" fmla="*/ 969 h 1640"/>
                <a:gd name="T94" fmla="*/ 312 w 1690"/>
                <a:gd name="T95" fmla="*/ 953 h 1640"/>
                <a:gd name="T96" fmla="*/ 273 w 1690"/>
                <a:gd name="T97" fmla="*/ 1000 h 1640"/>
                <a:gd name="T98" fmla="*/ 215 w 1690"/>
                <a:gd name="T99" fmla="*/ 1003 h 1640"/>
                <a:gd name="T100" fmla="*/ 185 w 1690"/>
                <a:gd name="T101" fmla="*/ 919 h 1640"/>
                <a:gd name="T102" fmla="*/ 165 w 1690"/>
                <a:gd name="T103" fmla="*/ 836 h 1640"/>
                <a:gd name="T104" fmla="*/ 66 w 1690"/>
                <a:gd name="T105" fmla="*/ 806 h 1640"/>
                <a:gd name="T106" fmla="*/ 3 w 1690"/>
                <a:gd name="T107" fmla="*/ 725 h 1640"/>
                <a:gd name="T108" fmla="*/ 106 w 1690"/>
                <a:gd name="T109" fmla="*/ 390 h 1640"/>
                <a:gd name="T110" fmla="*/ 329 w 1690"/>
                <a:gd name="T111" fmla="*/ 131 h 1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90" h="1640">
                  <a:moveTo>
                    <a:pt x="572" y="0"/>
                  </a:moveTo>
                  <a:lnTo>
                    <a:pt x="567" y="5"/>
                  </a:lnTo>
                  <a:lnTo>
                    <a:pt x="563" y="10"/>
                  </a:lnTo>
                  <a:lnTo>
                    <a:pt x="557" y="17"/>
                  </a:lnTo>
                  <a:lnTo>
                    <a:pt x="550" y="23"/>
                  </a:lnTo>
                  <a:lnTo>
                    <a:pt x="542" y="27"/>
                  </a:lnTo>
                  <a:lnTo>
                    <a:pt x="535" y="30"/>
                  </a:lnTo>
                  <a:lnTo>
                    <a:pt x="528" y="34"/>
                  </a:lnTo>
                  <a:lnTo>
                    <a:pt x="521" y="37"/>
                  </a:lnTo>
                  <a:lnTo>
                    <a:pt x="514" y="41"/>
                  </a:lnTo>
                  <a:lnTo>
                    <a:pt x="508" y="46"/>
                  </a:lnTo>
                  <a:lnTo>
                    <a:pt x="502" y="53"/>
                  </a:lnTo>
                  <a:lnTo>
                    <a:pt x="498" y="63"/>
                  </a:lnTo>
                  <a:lnTo>
                    <a:pt x="495" y="75"/>
                  </a:lnTo>
                  <a:lnTo>
                    <a:pt x="494" y="91"/>
                  </a:lnTo>
                  <a:lnTo>
                    <a:pt x="494" y="111"/>
                  </a:lnTo>
                  <a:lnTo>
                    <a:pt x="496" y="136"/>
                  </a:lnTo>
                  <a:lnTo>
                    <a:pt x="499" y="168"/>
                  </a:lnTo>
                  <a:lnTo>
                    <a:pt x="501" y="197"/>
                  </a:lnTo>
                  <a:lnTo>
                    <a:pt x="504" y="224"/>
                  </a:lnTo>
                  <a:lnTo>
                    <a:pt x="506" y="246"/>
                  </a:lnTo>
                  <a:lnTo>
                    <a:pt x="509" y="267"/>
                  </a:lnTo>
                  <a:lnTo>
                    <a:pt x="514" y="285"/>
                  </a:lnTo>
                  <a:lnTo>
                    <a:pt x="520" y="299"/>
                  </a:lnTo>
                  <a:lnTo>
                    <a:pt x="530" y="313"/>
                  </a:lnTo>
                  <a:lnTo>
                    <a:pt x="544" y="323"/>
                  </a:lnTo>
                  <a:lnTo>
                    <a:pt x="560" y="331"/>
                  </a:lnTo>
                  <a:lnTo>
                    <a:pt x="582" y="336"/>
                  </a:lnTo>
                  <a:lnTo>
                    <a:pt x="611" y="341"/>
                  </a:lnTo>
                  <a:lnTo>
                    <a:pt x="636" y="343"/>
                  </a:lnTo>
                  <a:lnTo>
                    <a:pt x="657" y="343"/>
                  </a:lnTo>
                  <a:lnTo>
                    <a:pt x="677" y="342"/>
                  </a:lnTo>
                  <a:lnTo>
                    <a:pt x="695" y="340"/>
                  </a:lnTo>
                  <a:lnTo>
                    <a:pt x="713" y="338"/>
                  </a:lnTo>
                  <a:lnTo>
                    <a:pt x="731" y="337"/>
                  </a:lnTo>
                  <a:lnTo>
                    <a:pt x="749" y="336"/>
                  </a:lnTo>
                  <a:lnTo>
                    <a:pt x="769" y="336"/>
                  </a:lnTo>
                  <a:lnTo>
                    <a:pt x="782" y="340"/>
                  </a:lnTo>
                  <a:lnTo>
                    <a:pt x="793" y="349"/>
                  </a:lnTo>
                  <a:lnTo>
                    <a:pt x="802" y="360"/>
                  </a:lnTo>
                  <a:lnTo>
                    <a:pt x="810" y="375"/>
                  </a:lnTo>
                  <a:lnTo>
                    <a:pt x="816" y="391"/>
                  </a:lnTo>
                  <a:lnTo>
                    <a:pt x="821" y="410"/>
                  </a:lnTo>
                  <a:lnTo>
                    <a:pt x="824" y="428"/>
                  </a:lnTo>
                  <a:lnTo>
                    <a:pt x="829" y="446"/>
                  </a:lnTo>
                  <a:lnTo>
                    <a:pt x="831" y="462"/>
                  </a:lnTo>
                  <a:lnTo>
                    <a:pt x="834" y="476"/>
                  </a:lnTo>
                  <a:lnTo>
                    <a:pt x="836" y="489"/>
                  </a:lnTo>
                  <a:lnTo>
                    <a:pt x="839" y="496"/>
                  </a:lnTo>
                  <a:lnTo>
                    <a:pt x="842" y="500"/>
                  </a:lnTo>
                  <a:lnTo>
                    <a:pt x="843" y="502"/>
                  </a:lnTo>
                  <a:lnTo>
                    <a:pt x="846" y="509"/>
                  </a:lnTo>
                  <a:lnTo>
                    <a:pt x="851" y="520"/>
                  </a:lnTo>
                  <a:lnTo>
                    <a:pt x="858" y="536"/>
                  </a:lnTo>
                  <a:lnTo>
                    <a:pt x="868" y="553"/>
                  </a:lnTo>
                  <a:lnTo>
                    <a:pt x="880" y="574"/>
                  </a:lnTo>
                  <a:lnTo>
                    <a:pt x="895" y="596"/>
                  </a:lnTo>
                  <a:lnTo>
                    <a:pt x="913" y="620"/>
                  </a:lnTo>
                  <a:lnTo>
                    <a:pt x="932" y="644"/>
                  </a:lnTo>
                  <a:lnTo>
                    <a:pt x="956" y="668"/>
                  </a:lnTo>
                  <a:lnTo>
                    <a:pt x="981" y="692"/>
                  </a:lnTo>
                  <a:lnTo>
                    <a:pt x="1011" y="716"/>
                  </a:lnTo>
                  <a:lnTo>
                    <a:pt x="1044" y="737"/>
                  </a:lnTo>
                  <a:lnTo>
                    <a:pt x="1080" y="757"/>
                  </a:lnTo>
                  <a:lnTo>
                    <a:pt x="1119" y="773"/>
                  </a:lnTo>
                  <a:lnTo>
                    <a:pt x="1162" y="787"/>
                  </a:lnTo>
                  <a:lnTo>
                    <a:pt x="1171" y="791"/>
                  </a:lnTo>
                  <a:lnTo>
                    <a:pt x="1175" y="799"/>
                  </a:lnTo>
                  <a:lnTo>
                    <a:pt x="1175" y="807"/>
                  </a:lnTo>
                  <a:lnTo>
                    <a:pt x="1172" y="817"/>
                  </a:lnTo>
                  <a:lnTo>
                    <a:pt x="1166" y="829"/>
                  </a:lnTo>
                  <a:lnTo>
                    <a:pt x="1157" y="841"/>
                  </a:lnTo>
                  <a:lnTo>
                    <a:pt x="1145" y="855"/>
                  </a:lnTo>
                  <a:lnTo>
                    <a:pt x="1133" y="869"/>
                  </a:lnTo>
                  <a:lnTo>
                    <a:pt x="1119" y="882"/>
                  </a:lnTo>
                  <a:lnTo>
                    <a:pt x="1102" y="896"/>
                  </a:lnTo>
                  <a:lnTo>
                    <a:pt x="1087" y="908"/>
                  </a:lnTo>
                  <a:lnTo>
                    <a:pt x="1070" y="919"/>
                  </a:lnTo>
                  <a:lnTo>
                    <a:pt x="1054" y="928"/>
                  </a:lnTo>
                  <a:lnTo>
                    <a:pt x="1038" y="937"/>
                  </a:lnTo>
                  <a:lnTo>
                    <a:pt x="1016" y="945"/>
                  </a:lnTo>
                  <a:lnTo>
                    <a:pt x="996" y="952"/>
                  </a:lnTo>
                  <a:lnTo>
                    <a:pt x="976" y="960"/>
                  </a:lnTo>
                  <a:lnTo>
                    <a:pt x="958" y="967"/>
                  </a:lnTo>
                  <a:lnTo>
                    <a:pt x="940" y="975"/>
                  </a:lnTo>
                  <a:lnTo>
                    <a:pt x="926" y="985"/>
                  </a:lnTo>
                  <a:lnTo>
                    <a:pt x="913" y="996"/>
                  </a:lnTo>
                  <a:lnTo>
                    <a:pt x="902" y="1010"/>
                  </a:lnTo>
                  <a:lnTo>
                    <a:pt x="894" y="1028"/>
                  </a:lnTo>
                  <a:lnTo>
                    <a:pt x="890" y="1048"/>
                  </a:lnTo>
                  <a:lnTo>
                    <a:pt x="890" y="1062"/>
                  </a:lnTo>
                  <a:lnTo>
                    <a:pt x="892" y="1074"/>
                  </a:lnTo>
                  <a:lnTo>
                    <a:pt x="898" y="1082"/>
                  </a:lnTo>
                  <a:lnTo>
                    <a:pt x="907" y="1088"/>
                  </a:lnTo>
                  <a:lnTo>
                    <a:pt x="916" y="1091"/>
                  </a:lnTo>
                  <a:lnTo>
                    <a:pt x="928" y="1093"/>
                  </a:lnTo>
                  <a:lnTo>
                    <a:pt x="940" y="1094"/>
                  </a:lnTo>
                  <a:lnTo>
                    <a:pt x="953" y="1093"/>
                  </a:lnTo>
                  <a:lnTo>
                    <a:pt x="966" y="1092"/>
                  </a:lnTo>
                  <a:lnTo>
                    <a:pt x="979" y="1091"/>
                  </a:lnTo>
                  <a:lnTo>
                    <a:pt x="992" y="1090"/>
                  </a:lnTo>
                  <a:lnTo>
                    <a:pt x="1002" y="1090"/>
                  </a:lnTo>
                  <a:lnTo>
                    <a:pt x="1011" y="1091"/>
                  </a:lnTo>
                  <a:lnTo>
                    <a:pt x="1019" y="1093"/>
                  </a:lnTo>
                  <a:lnTo>
                    <a:pt x="1028" y="1096"/>
                  </a:lnTo>
                  <a:lnTo>
                    <a:pt x="1040" y="1101"/>
                  </a:lnTo>
                  <a:lnTo>
                    <a:pt x="1055" y="1106"/>
                  </a:lnTo>
                  <a:lnTo>
                    <a:pt x="1073" y="1111"/>
                  </a:lnTo>
                  <a:lnTo>
                    <a:pt x="1092" y="1116"/>
                  </a:lnTo>
                  <a:lnTo>
                    <a:pt x="1112" y="1119"/>
                  </a:lnTo>
                  <a:lnTo>
                    <a:pt x="1132" y="1121"/>
                  </a:lnTo>
                  <a:lnTo>
                    <a:pt x="1153" y="1120"/>
                  </a:lnTo>
                  <a:lnTo>
                    <a:pt x="1173" y="1116"/>
                  </a:lnTo>
                  <a:lnTo>
                    <a:pt x="1192" y="1109"/>
                  </a:lnTo>
                  <a:lnTo>
                    <a:pt x="1208" y="1098"/>
                  </a:lnTo>
                  <a:lnTo>
                    <a:pt x="1221" y="1083"/>
                  </a:lnTo>
                  <a:lnTo>
                    <a:pt x="1233" y="1072"/>
                  </a:lnTo>
                  <a:lnTo>
                    <a:pt x="1247" y="1061"/>
                  </a:lnTo>
                  <a:lnTo>
                    <a:pt x="1264" y="1052"/>
                  </a:lnTo>
                  <a:lnTo>
                    <a:pt x="1283" y="1045"/>
                  </a:lnTo>
                  <a:lnTo>
                    <a:pt x="1303" y="1039"/>
                  </a:lnTo>
                  <a:lnTo>
                    <a:pt x="1325" y="1034"/>
                  </a:lnTo>
                  <a:lnTo>
                    <a:pt x="1346" y="1029"/>
                  </a:lnTo>
                  <a:lnTo>
                    <a:pt x="1367" y="1025"/>
                  </a:lnTo>
                  <a:lnTo>
                    <a:pt x="1387" y="1019"/>
                  </a:lnTo>
                  <a:lnTo>
                    <a:pt x="1407" y="1015"/>
                  </a:lnTo>
                  <a:lnTo>
                    <a:pt x="1423" y="1009"/>
                  </a:lnTo>
                  <a:lnTo>
                    <a:pt x="1439" y="1003"/>
                  </a:lnTo>
                  <a:lnTo>
                    <a:pt x="1450" y="995"/>
                  </a:lnTo>
                  <a:lnTo>
                    <a:pt x="1458" y="986"/>
                  </a:lnTo>
                  <a:lnTo>
                    <a:pt x="1461" y="975"/>
                  </a:lnTo>
                  <a:lnTo>
                    <a:pt x="1460" y="962"/>
                  </a:lnTo>
                  <a:lnTo>
                    <a:pt x="1456" y="935"/>
                  </a:lnTo>
                  <a:lnTo>
                    <a:pt x="1457" y="909"/>
                  </a:lnTo>
                  <a:lnTo>
                    <a:pt x="1463" y="884"/>
                  </a:lnTo>
                  <a:lnTo>
                    <a:pt x="1473" y="862"/>
                  </a:lnTo>
                  <a:lnTo>
                    <a:pt x="1485" y="840"/>
                  </a:lnTo>
                  <a:lnTo>
                    <a:pt x="1500" y="819"/>
                  </a:lnTo>
                  <a:lnTo>
                    <a:pt x="1518" y="800"/>
                  </a:lnTo>
                  <a:lnTo>
                    <a:pt x="1536" y="780"/>
                  </a:lnTo>
                  <a:lnTo>
                    <a:pt x="1554" y="762"/>
                  </a:lnTo>
                  <a:lnTo>
                    <a:pt x="1572" y="744"/>
                  </a:lnTo>
                  <a:lnTo>
                    <a:pt x="1589" y="727"/>
                  </a:lnTo>
                  <a:lnTo>
                    <a:pt x="1604" y="710"/>
                  </a:lnTo>
                  <a:lnTo>
                    <a:pt x="1617" y="692"/>
                  </a:lnTo>
                  <a:lnTo>
                    <a:pt x="1626" y="676"/>
                  </a:lnTo>
                  <a:lnTo>
                    <a:pt x="1633" y="658"/>
                  </a:lnTo>
                  <a:lnTo>
                    <a:pt x="1633" y="641"/>
                  </a:lnTo>
                  <a:lnTo>
                    <a:pt x="1628" y="623"/>
                  </a:lnTo>
                  <a:lnTo>
                    <a:pt x="1618" y="604"/>
                  </a:lnTo>
                  <a:lnTo>
                    <a:pt x="1612" y="593"/>
                  </a:lnTo>
                  <a:lnTo>
                    <a:pt x="1608" y="577"/>
                  </a:lnTo>
                  <a:lnTo>
                    <a:pt x="1605" y="556"/>
                  </a:lnTo>
                  <a:lnTo>
                    <a:pt x="1603" y="533"/>
                  </a:lnTo>
                  <a:lnTo>
                    <a:pt x="1602" y="506"/>
                  </a:lnTo>
                  <a:lnTo>
                    <a:pt x="1601" y="477"/>
                  </a:lnTo>
                  <a:lnTo>
                    <a:pt x="1599" y="447"/>
                  </a:lnTo>
                  <a:lnTo>
                    <a:pt x="1598" y="415"/>
                  </a:lnTo>
                  <a:lnTo>
                    <a:pt x="1624" y="474"/>
                  </a:lnTo>
                  <a:lnTo>
                    <a:pt x="1648" y="535"/>
                  </a:lnTo>
                  <a:lnTo>
                    <a:pt x="1665" y="598"/>
                  </a:lnTo>
                  <a:lnTo>
                    <a:pt x="1679" y="663"/>
                  </a:lnTo>
                  <a:lnTo>
                    <a:pt x="1687" y="729"/>
                  </a:lnTo>
                  <a:lnTo>
                    <a:pt x="1690" y="798"/>
                  </a:lnTo>
                  <a:lnTo>
                    <a:pt x="1687" y="870"/>
                  </a:lnTo>
                  <a:lnTo>
                    <a:pt x="1678" y="941"/>
                  </a:lnTo>
                  <a:lnTo>
                    <a:pt x="1662" y="1010"/>
                  </a:lnTo>
                  <a:lnTo>
                    <a:pt x="1642" y="1077"/>
                  </a:lnTo>
                  <a:lnTo>
                    <a:pt x="1616" y="1141"/>
                  </a:lnTo>
                  <a:lnTo>
                    <a:pt x="1585" y="1203"/>
                  </a:lnTo>
                  <a:lnTo>
                    <a:pt x="1551" y="1261"/>
                  </a:lnTo>
                  <a:lnTo>
                    <a:pt x="1511" y="1317"/>
                  </a:lnTo>
                  <a:lnTo>
                    <a:pt x="1465" y="1368"/>
                  </a:lnTo>
                  <a:lnTo>
                    <a:pt x="1417" y="1416"/>
                  </a:lnTo>
                  <a:lnTo>
                    <a:pt x="1366" y="1461"/>
                  </a:lnTo>
                  <a:lnTo>
                    <a:pt x="1310" y="1501"/>
                  </a:lnTo>
                  <a:lnTo>
                    <a:pt x="1251" y="1536"/>
                  </a:lnTo>
                  <a:lnTo>
                    <a:pt x="1190" y="1567"/>
                  </a:lnTo>
                  <a:lnTo>
                    <a:pt x="1125" y="1592"/>
                  </a:lnTo>
                  <a:lnTo>
                    <a:pt x="1058" y="1613"/>
                  </a:lnTo>
                  <a:lnTo>
                    <a:pt x="989" y="1628"/>
                  </a:lnTo>
                  <a:lnTo>
                    <a:pt x="918" y="1637"/>
                  </a:lnTo>
                  <a:lnTo>
                    <a:pt x="844" y="1640"/>
                  </a:lnTo>
                  <a:lnTo>
                    <a:pt x="783" y="1638"/>
                  </a:lnTo>
                  <a:lnTo>
                    <a:pt x="723" y="1631"/>
                  </a:lnTo>
                  <a:lnTo>
                    <a:pt x="663" y="1621"/>
                  </a:lnTo>
                  <a:lnTo>
                    <a:pt x="605" y="1605"/>
                  </a:lnTo>
                  <a:lnTo>
                    <a:pt x="550" y="1587"/>
                  </a:lnTo>
                  <a:lnTo>
                    <a:pt x="563" y="1573"/>
                  </a:lnTo>
                  <a:lnTo>
                    <a:pt x="577" y="1555"/>
                  </a:lnTo>
                  <a:lnTo>
                    <a:pt x="590" y="1537"/>
                  </a:lnTo>
                  <a:lnTo>
                    <a:pt x="602" y="1519"/>
                  </a:lnTo>
                  <a:lnTo>
                    <a:pt x="613" y="1500"/>
                  </a:lnTo>
                  <a:lnTo>
                    <a:pt x="621" y="1483"/>
                  </a:lnTo>
                  <a:lnTo>
                    <a:pt x="629" y="1468"/>
                  </a:lnTo>
                  <a:lnTo>
                    <a:pt x="633" y="1457"/>
                  </a:lnTo>
                  <a:lnTo>
                    <a:pt x="635" y="1446"/>
                  </a:lnTo>
                  <a:lnTo>
                    <a:pt x="634" y="1433"/>
                  </a:lnTo>
                  <a:lnTo>
                    <a:pt x="632" y="1417"/>
                  </a:lnTo>
                  <a:lnTo>
                    <a:pt x="628" y="1401"/>
                  </a:lnTo>
                  <a:lnTo>
                    <a:pt x="624" y="1386"/>
                  </a:lnTo>
                  <a:lnTo>
                    <a:pt x="618" y="1370"/>
                  </a:lnTo>
                  <a:lnTo>
                    <a:pt x="615" y="1357"/>
                  </a:lnTo>
                  <a:lnTo>
                    <a:pt x="612" y="1347"/>
                  </a:lnTo>
                  <a:lnTo>
                    <a:pt x="611" y="1340"/>
                  </a:lnTo>
                  <a:lnTo>
                    <a:pt x="609" y="1334"/>
                  </a:lnTo>
                  <a:lnTo>
                    <a:pt x="605" y="1326"/>
                  </a:lnTo>
                  <a:lnTo>
                    <a:pt x="597" y="1315"/>
                  </a:lnTo>
                  <a:lnTo>
                    <a:pt x="588" y="1303"/>
                  </a:lnTo>
                  <a:lnTo>
                    <a:pt x="576" y="1288"/>
                  </a:lnTo>
                  <a:lnTo>
                    <a:pt x="565" y="1274"/>
                  </a:lnTo>
                  <a:lnTo>
                    <a:pt x="552" y="1260"/>
                  </a:lnTo>
                  <a:lnTo>
                    <a:pt x="539" y="1245"/>
                  </a:lnTo>
                  <a:lnTo>
                    <a:pt x="528" y="1233"/>
                  </a:lnTo>
                  <a:lnTo>
                    <a:pt x="517" y="1222"/>
                  </a:lnTo>
                  <a:lnTo>
                    <a:pt x="509" y="1214"/>
                  </a:lnTo>
                  <a:lnTo>
                    <a:pt x="501" y="1209"/>
                  </a:lnTo>
                  <a:lnTo>
                    <a:pt x="495" y="1201"/>
                  </a:lnTo>
                  <a:lnTo>
                    <a:pt x="492" y="1190"/>
                  </a:lnTo>
                  <a:lnTo>
                    <a:pt x="492" y="1176"/>
                  </a:lnTo>
                  <a:lnTo>
                    <a:pt x="492" y="1159"/>
                  </a:lnTo>
                  <a:lnTo>
                    <a:pt x="494" y="1140"/>
                  </a:lnTo>
                  <a:lnTo>
                    <a:pt x="496" y="1120"/>
                  </a:lnTo>
                  <a:lnTo>
                    <a:pt x="499" y="1100"/>
                  </a:lnTo>
                  <a:lnTo>
                    <a:pt x="500" y="1081"/>
                  </a:lnTo>
                  <a:lnTo>
                    <a:pt x="501" y="1062"/>
                  </a:lnTo>
                  <a:lnTo>
                    <a:pt x="498" y="1049"/>
                  </a:lnTo>
                  <a:lnTo>
                    <a:pt x="491" y="1036"/>
                  </a:lnTo>
                  <a:lnTo>
                    <a:pt x="479" y="1025"/>
                  </a:lnTo>
                  <a:lnTo>
                    <a:pt x="465" y="1014"/>
                  </a:lnTo>
                  <a:lnTo>
                    <a:pt x="447" y="1004"/>
                  </a:lnTo>
                  <a:lnTo>
                    <a:pt x="428" y="995"/>
                  </a:lnTo>
                  <a:lnTo>
                    <a:pt x="408" y="986"/>
                  </a:lnTo>
                  <a:lnTo>
                    <a:pt x="389" y="978"/>
                  </a:lnTo>
                  <a:lnTo>
                    <a:pt x="370" y="969"/>
                  </a:lnTo>
                  <a:lnTo>
                    <a:pt x="354" y="961"/>
                  </a:lnTo>
                  <a:lnTo>
                    <a:pt x="340" y="953"/>
                  </a:lnTo>
                  <a:lnTo>
                    <a:pt x="330" y="949"/>
                  </a:lnTo>
                  <a:lnTo>
                    <a:pt x="321" y="949"/>
                  </a:lnTo>
                  <a:lnTo>
                    <a:pt x="312" y="953"/>
                  </a:lnTo>
                  <a:lnTo>
                    <a:pt x="304" y="960"/>
                  </a:lnTo>
                  <a:lnTo>
                    <a:pt x="296" y="969"/>
                  </a:lnTo>
                  <a:lnTo>
                    <a:pt x="288" y="980"/>
                  </a:lnTo>
                  <a:lnTo>
                    <a:pt x="281" y="990"/>
                  </a:lnTo>
                  <a:lnTo>
                    <a:pt x="273" y="1000"/>
                  </a:lnTo>
                  <a:lnTo>
                    <a:pt x="264" y="1008"/>
                  </a:lnTo>
                  <a:lnTo>
                    <a:pt x="253" y="1013"/>
                  </a:lnTo>
                  <a:lnTo>
                    <a:pt x="243" y="1014"/>
                  </a:lnTo>
                  <a:lnTo>
                    <a:pt x="231" y="1011"/>
                  </a:lnTo>
                  <a:lnTo>
                    <a:pt x="215" y="1003"/>
                  </a:lnTo>
                  <a:lnTo>
                    <a:pt x="204" y="990"/>
                  </a:lnTo>
                  <a:lnTo>
                    <a:pt x="197" y="975"/>
                  </a:lnTo>
                  <a:lnTo>
                    <a:pt x="191" y="958"/>
                  </a:lnTo>
                  <a:lnTo>
                    <a:pt x="187" y="940"/>
                  </a:lnTo>
                  <a:lnTo>
                    <a:pt x="185" y="919"/>
                  </a:lnTo>
                  <a:lnTo>
                    <a:pt x="184" y="899"/>
                  </a:lnTo>
                  <a:lnTo>
                    <a:pt x="182" y="878"/>
                  </a:lnTo>
                  <a:lnTo>
                    <a:pt x="179" y="859"/>
                  </a:lnTo>
                  <a:lnTo>
                    <a:pt x="175" y="847"/>
                  </a:lnTo>
                  <a:lnTo>
                    <a:pt x="165" y="836"/>
                  </a:lnTo>
                  <a:lnTo>
                    <a:pt x="150" y="828"/>
                  </a:lnTo>
                  <a:lnTo>
                    <a:pt x="132" y="821"/>
                  </a:lnTo>
                  <a:lnTo>
                    <a:pt x="111" y="815"/>
                  </a:lnTo>
                  <a:lnTo>
                    <a:pt x="88" y="810"/>
                  </a:lnTo>
                  <a:lnTo>
                    <a:pt x="66" y="806"/>
                  </a:lnTo>
                  <a:lnTo>
                    <a:pt x="42" y="803"/>
                  </a:lnTo>
                  <a:lnTo>
                    <a:pt x="21" y="801"/>
                  </a:lnTo>
                  <a:lnTo>
                    <a:pt x="0" y="800"/>
                  </a:lnTo>
                  <a:lnTo>
                    <a:pt x="0" y="798"/>
                  </a:lnTo>
                  <a:lnTo>
                    <a:pt x="3" y="725"/>
                  </a:lnTo>
                  <a:lnTo>
                    <a:pt x="12" y="653"/>
                  </a:lnTo>
                  <a:lnTo>
                    <a:pt x="28" y="584"/>
                  </a:lnTo>
                  <a:lnTo>
                    <a:pt x="48" y="516"/>
                  </a:lnTo>
                  <a:lnTo>
                    <a:pt x="75" y="452"/>
                  </a:lnTo>
                  <a:lnTo>
                    <a:pt x="106" y="390"/>
                  </a:lnTo>
                  <a:lnTo>
                    <a:pt x="142" y="331"/>
                  </a:lnTo>
                  <a:lnTo>
                    <a:pt x="183" y="276"/>
                  </a:lnTo>
                  <a:lnTo>
                    <a:pt x="228" y="224"/>
                  </a:lnTo>
                  <a:lnTo>
                    <a:pt x="276" y="176"/>
                  </a:lnTo>
                  <a:lnTo>
                    <a:pt x="329" y="131"/>
                  </a:lnTo>
                  <a:lnTo>
                    <a:pt x="385" y="91"/>
                  </a:lnTo>
                  <a:lnTo>
                    <a:pt x="444" y="56"/>
                  </a:lnTo>
                  <a:lnTo>
                    <a:pt x="507" y="25"/>
                  </a:lnTo>
                  <a:lnTo>
                    <a:pt x="572" y="0"/>
                  </a:lnTo>
                  <a:close/>
                </a:path>
              </a:pathLst>
            </a:custGeom>
            <a:grpFill/>
            <a:ln w="0">
              <a:noFill/>
              <a:prstDash val="solid"/>
              <a:round/>
              <a:headEnd/>
              <a:tailEnd/>
            </a:ln>
          </p:spPr>
          <p:txBody>
            <a:bodyPr vert="horz" wrap="square" lIns="91440" tIns="45720" rIns="9144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 name="Freeform 40"/>
            <p:cNvSpPr>
              <a:spLocks noEditPoints="1"/>
            </p:cNvSpPr>
            <p:nvPr/>
          </p:nvSpPr>
          <p:spPr bwMode="auto">
            <a:xfrm>
              <a:off x="7204077" y="4213224"/>
              <a:ext cx="596900" cy="595313"/>
            </a:xfrm>
            <a:custGeom>
              <a:avLst/>
              <a:gdLst>
                <a:gd name="T0" fmla="*/ 1458 w 3384"/>
                <a:gd name="T1" fmla="*/ 696 h 3375"/>
                <a:gd name="T2" fmla="*/ 1177 w 3384"/>
                <a:gd name="T3" fmla="*/ 809 h 3375"/>
                <a:gd name="T4" fmla="*/ 944 w 3384"/>
                <a:gd name="T5" fmla="*/ 995 h 3375"/>
                <a:gd name="T6" fmla="*/ 775 w 3384"/>
                <a:gd name="T7" fmla="*/ 1241 h 3375"/>
                <a:gd name="T8" fmla="*/ 684 w 3384"/>
                <a:gd name="T9" fmla="*/ 1530 h 3375"/>
                <a:gd name="T10" fmla="*/ 684 w 3384"/>
                <a:gd name="T11" fmla="*/ 1845 h 3375"/>
                <a:gd name="T12" fmla="*/ 775 w 3384"/>
                <a:gd name="T13" fmla="*/ 2134 h 3375"/>
                <a:gd name="T14" fmla="*/ 944 w 3384"/>
                <a:gd name="T15" fmla="*/ 2380 h 3375"/>
                <a:gd name="T16" fmla="*/ 1177 w 3384"/>
                <a:gd name="T17" fmla="*/ 2566 h 3375"/>
                <a:gd name="T18" fmla="*/ 1458 w 3384"/>
                <a:gd name="T19" fmla="*/ 2679 h 3375"/>
                <a:gd name="T20" fmla="*/ 1772 w 3384"/>
                <a:gd name="T21" fmla="*/ 2702 h 3375"/>
                <a:gd name="T22" fmla="*/ 2071 w 3384"/>
                <a:gd name="T23" fmla="*/ 2633 h 3375"/>
                <a:gd name="T24" fmla="*/ 2330 w 3384"/>
                <a:gd name="T25" fmla="*/ 2481 h 3375"/>
                <a:gd name="T26" fmla="*/ 2533 w 3384"/>
                <a:gd name="T27" fmla="*/ 2264 h 3375"/>
                <a:gd name="T28" fmla="*/ 2665 w 3384"/>
                <a:gd name="T29" fmla="*/ 1994 h 3375"/>
                <a:gd name="T30" fmla="*/ 2712 w 3384"/>
                <a:gd name="T31" fmla="*/ 1688 h 3375"/>
                <a:gd name="T32" fmla="*/ 2665 w 3384"/>
                <a:gd name="T33" fmla="*/ 1381 h 3375"/>
                <a:gd name="T34" fmla="*/ 2533 w 3384"/>
                <a:gd name="T35" fmla="*/ 1111 h 3375"/>
                <a:gd name="T36" fmla="*/ 2330 w 3384"/>
                <a:gd name="T37" fmla="*/ 894 h 3375"/>
                <a:gd name="T38" fmla="*/ 2071 w 3384"/>
                <a:gd name="T39" fmla="*/ 743 h 3375"/>
                <a:gd name="T40" fmla="*/ 1772 w 3384"/>
                <a:gd name="T41" fmla="*/ 673 h 3375"/>
                <a:gd name="T42" fmla="*/ 1896 w 3384"/>
                <a:gd name="T43" fmla="*/ 12 h 3375"/>
                <a:gd name="T44" fmla="*/ 2283 w 3384"/>
                <a:gd name="T45" fmla="*/ 105 h 3375"/>
                <a:gd name="T46" fmla="*/ 2628 w 3384"/>
                <a:gd name="T47" fmla="*/ 281 h 3375"/>
                <a:gd name="T48" fmla="*/ 2922 w 3384"/>
                <a:gd name="T49" fmla="*/ 529 h 3375"/>
                <a:gd name="T50" fmla="*/ 3153 w 3384"/>
                <a:gd name="T51" fmla="*/ 836 h 3375"/>
                <a:gd name="T52" fmla="*/ 3310 w 3384"/>
                <a:gd name="T53" fmla="*/ 1191 h 3375"/>
                <a:gd name="T54" fmla="*/ 3381 w 3384"/>
                <a:gd name="T55" fmla="*/ 1584 h 3375"/>
                <a:gd name="T56" fmla="*/ 3356 w 3384"/>
                <a:gd name="T57" fmla="*/ 1991 h 3375"/>
                <a:gd name="T58" fmla="*/ 3241 w 3384"/>
                <a:gd name="T59" fmla="*/ 2367 h 3375"/>
                <a:gd name="T60" fmla="*/ 3046 w 3384"/>
                <a:gd name="T61" fmla="*/ 2700 h 3375"/>
                <a:gd name="T62" fmla="*/ 2782 w 3384"/>
                <a:gd name="T63" fmla="*/ 2978 h 3375"/>
                <a:gd name="T64" fmla="*/ 2461 w 3384"/>
                <a:gd name="T65" fmla="*/ 3191 h 3375"/>
                <a:gd name="T66" fmla="*/ 2094 w 3384"/>
                <a:gd name="T67" fmla="*/ 3327 h 3375"/>
                <a:gd name="T68" fmla="*/ 1691 w 3384"/>
                <a:gd name="T69" fmla="*/ 3375 h 3375"/>
                <a:gd name="T70" fmla="*/ 1290 w 3384"/>
                <a:gd name="T71" fmla="*/ 3327 h 3375"/>
                <a:gd name="T72" fmla="*/ 923 w 3384"/>
                <a:gd name="T73" fmla="*/ 3191 h 3375"/>
                <a:gd name="T74" fmla="*/ 602 w 3384"/>
                <a:gd name="T75" fmla="*/ 2978 h 3375"/>
                <a:gd name="T76" fmla="*/ 338 w 3384"/>
                <a:gd name="T77" fmla="*/ 2700 h 3375"/>
                <a:gd name="T78" fmla="*/ 143 w 3384"/>
                <a:gd name="T79" fmla="*/ 2367 h 3375"/>
                <a:gd name="T80" fmla="*/ 28 w 3384"/>
                <a:gd name="T81" fmla="*/ 1991 h 3375"/>
                <a:gd name="T82" fmla="*/ 3 w 3384"/>
                <a:gd name="T83" fmla="*/ 1584 h 3375"/>
                <a:gd name="T84" fmla="*/ 74 w 3384"/>
                <a:gd name="T85" fmla="*/ 1191 h 3375"/>
                <a:gd name="T86" fmla="*/ 231 w 3384"/>
                <a:gd name="T87" fmla="*/ 836 h 3375"/>
                <a:gd name="T88" fmla="*/ 462 w 3384"/>
                <a:gd name="T89" fmla="*/ 529 h 3375"/>
                <a:gd name="T90" fmla="*/ 756 w 3384"/>
                <a:gd name="T91" fmla="*/ 281 h 3375"/>
                <a:gd name="T92" fmla="*/ 1101 w 3384"/>
                <a:gd name="T93" fmla="*/ 105 h 3375"/>
                <a:gd name="T94" fmla="*/ 1488 w 3384"/>
                <a:gd name="T95" fmla="*/ 12 h 3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384" h="3375">
                  <a:moveTo>
                    <a:pt x="1691" y="670"/>
                  </a:moveTo>
                  <a:lnTo>
                    <a:pt x="1612" y="673"/>
                  </a:lnTo>
                  <a:lnTo>
                    <a:pt x="1534" y="682"/>
                  </a:lnTo>
                  <a:lnTo>
                    <a:pt x="1458" y="696"/>
                  </a:lnTo>
                  <a:lnTo>
                    <a:pt x="1384" y="717"/>
                  </a:lnTo>
                  <a:lnTo>
                    <a:pt x="1313" y="743"/>
                  </a:lnTo>
                  <a:lnTo>
                    <a:pt x="1244" y="773"/>
                  </a:lnTo>
                  <a:lnTo>
                    <a:pt x="1177" y="809"/>
                  </a:lnTo>
                  <a:lnTo>
                    <a:pt x="1114" y="849"/>
                  </a:lnTo>
                  <a:lnTo>
                    <a:pt x="1054" y="894"/>
                  </a:lnTo>
                  <a:lnTo>
                    <a:pt x="998" y="942"/>
                  </a:lnTo>
                  <a:lnTo>
                    <a:pt x="944" y="995"/>
                  </a:lnTo>
                  <a:lnTo>
                    <a:pt x="896" y="1051"/>
                  </a:lnTo>
                  <a:lnTo>
                    <a:pt x="851" y="1111"/>
                  </a:lnTo>
                  <a:lnTo>
                    <a:pt x="811" y="1174"/>
                  </a:lnTo>
                  <a:lnTo>
                    <a:pt x="775" y="1241"/>
                  </a:lnTo>
                  <a:lnTo>
                    <a:pt x="744" y="1309"/>
                  </a:lnTo>
                  <a:lnTo>
                    <a:pt x="719" y="1381"/>
                  </a:lnTo>
                  <a:lnTo>
                    <a:pt x="698" y="1454"/>
                  </a:lnTo>
                  <a:lnTo>
                    <a:pt x="684" y="1530"/>
                  </a:lnTo>
                  <a:lnTo>
                    <a:pt x="675" y="1608"/>
                  </a:lnTo>
                  <a:lnTo>
                    <a:pt x="672" y="1688"/>
                  </a:lnTo>
                  <a:lnTo>
                    <a:pt x="675" y="1767"/>
                  </a:lnTo>
                  <a:lnTo>
                    <a:pt x="684" y="1845"/>
                  </a:lnTo>
                  <a:lnTo>
                    <a:pt x="698" y="1921"/>
                  </a:lnTo>
                  <a:lnTo>
                    <a:pt x="719" y="1994"/>
                  </a:lnTo>
                  <a:lnTo>
                    <a:pt x="744" y="2066"/>
                  </a:lnTo>
                  <a:lnTo>
                    <a:pt x="775" y="2134"/>
                  </a:lnTo>
                  <a:lnTo>
                    <a:pt x="811" y="2201"/>
                  </a:lnTo>
                  <a:lnTo>
                    <a:pt x="851" y="2264"/>
                  </a:lnTo>
                  <a:lnTo>
                    <a:pt x="896" y="2324"/>
                  </a:lnTo>
                  <a:lnTo>
                    <a:pt x="944" y="2380"/>
                  </a:lnTo>
                  <a:lnTo>
                    <a:pt x="998" y="2433"/>
                  </a:lnTo>
                  <a:lnTo>
                    <a:pt x="1054" y="2481"/>
                  </a:lnTo>
                  <a:lnTo>
                    <a:pt x="1114" y="2526"/>
                  </a:lnTo>
                  <a:lnTo>
                    <a:pt x="1177" y="2566"/>
                  </a:lnTo>
                  <a:lnTo>
                    <a:pt x="1244" y="2602"/>
                  </a:lnTo>
                  <a:lnTo>
                    <a:pt x="1313" y="2633"/>
                  </a:lnTo>
                  <a:lnTo>
                    <a:pt x="1384" y="2658"/>
                  </a:lnTo>
                  <a:lnTo>
                    <a:pt x="1458" y="2679"/>
                  </a:lnTo>
                  <a:lnTo>
                    <a:pt x="1534" y="2693"/>
                  </a:lnTo>
                  <a:lnTo>
                    <a:pt x="1612" y="2702"/>
                  </a:lnTo>
                  <a:lnTo>
                    <a:pt x="1691" y="2705"/>
                  </a:lnTo>
                  <a:lnTo>
                    <a:pt x="1772" y="2702"/>
                  </a:lnTo>
                  <a:lnTo>
                    <a:pt x="1850" y="2693"/>
                  </a:lnTo>
                  <a:lnTo>
                    <a:pt x="1926" y="2679"/>
                  </a:lnTo>
                  <a:lnTo>
                    <a:pt x="2000" y="2658"/>
                  </a:lnTo>
                  <a:lnTo>
                    <a:pt x="2071" y="2633"/>
                  </a:lnTo>
                  <a:lnTo>
                    <a:pt x="2140" y="2602"/>
                  </a:lnTo>
                  <a:lnTo>
                    <a:pt x="2207" y="2566"/>
                  </a:lnTo>
                  <a:lnTo>
                    <a:pt x="2269" y="2526"/>
                  </a:lnTo>
                  <a:lnTo>
                    <a:pt x="2330" y="2481"/>
                  </a:lnTo>
                  <a:lnTo>
                    <a:pt x="2386" y="2433"/>
                  </a:lnTo>
                  <a:lnTo>
                    <a:pt x="2440" y="2380"/>
                  </a:lnTo>
                  <a:lnTo>
                    <a:pt x="2488" y="2324"/>
                  </a:lnTo>
                  <a:lnTo>
                    <a:pt x="2533" y="2264"/>
                  </a:lnTo>
                  <a:lnTo>
                    <a:pt x="2573" y="2201"/>
                  </a:lnTo>
                  <a:lnTo>
                    <a:pt x="2609" y="2134"/>
                  </a:lnTo>
                  <a:lnTo>
                    <a:pt x="2640" y="2066"/>
                  </a:lnTo>
                  <a:lnTo>
                    <a:pt x="2665" y="1994"/>
                  </a:lnTo>
                  <a:lnTo>
                    <a:pt x="2686" y="1921"/>
                  </a:lnTo>
                  <a:lnTo>
                    <a:pt x="2700" y="1845"/>
                  </a:lnTo>
                  <a:lnTo>
                    <a:pt x="2709" y="1767"/>
                  </a:lnTo>
                  <a:lnTo>
                    <a:pt x="2712" y="1688"/>
                  </a:lnTo>
                  <a:lnTo>
                    <a:pt x="2709" y="1608"/>
                  </a:lnTo>
                  <a:lnTo>
                    <a:pt x="2700" y="1530"/>
                  </a:lnTo>
                  <a:lnTo>
                    <a:pt x="2686" y="1454"/>
                  </a:lnTo>
                  <a:lnTo>
                    <a:pt x="2665" y="1381"/>
                  </a:lnTo>
                  <a:lnTo>
                    <a:pt x="2640" y="1309"/>
                  </a:lnTo>
                  <a:lnTo>
                    <a:pt x="2609" y="1241"/>
                  </a:lnTo>
                  <a:lnTo>
                    <a:pt x="2573" y="1174"/>
                  </a:lnTo>
                  <a:lnTo>
                    <a:pt x="2533" y="1111"/>
                  </a:lnTo>
                  <a:lnTo>
                    <a:pt x="2488" y="1051"/>
                  </a:lnTo>
                  <a:lnTo>
                    <a:pt x="2440" y="995"/>
                  </a:lnTo>
                  <a:lnTo>
                    <a:pt x="2386" y="942"/>
                  </a:lnTo>
                  <a:lnTo>
                    <a:pt x="2330" y="894"/>
                  </a:lnTo>
                  <a:lnTo>
                    <a:pt x="2269" y="849"/>
                  </a:lnTo>
                  <a:lnTo>
                    <a:pt x="2207" y="809"/>
                  </a:lnTo>
                  <a:lnTo>
                    <a:pt x="2140" y="773"/>
                  </a:lnTo>
                  <a:lnTo>
                    <a:pt x="2071" y="743"/>
                  </a:lnTo>
                  <a:lnTo>
                    <a:pt x="2000" y="717"/>
                  </a:lnTo>
                  <a:lnTo>
                    <a:pt x="1926" y="696"/>
                  </a:lnTo>
                  <a:lnTo>
                    <a:pt x="1850" y="682"/>
                  </a:lnTo>
                  <a:lnTo>
                    <a:pt x="1772" y="673"/>
                  </a:lnTo>
                  <a:lnTo>
                    <a:pt x="1691" y="670"/>
                  </a:lnTo>
                  <a:close/>
                  <a:moveTo>
                    <a:pt x="1691" y="0"/>
                  </a:moveTo>
                  <a:lnTo>
                    <a:pt x="1795" y="3"/>
                  </a:lnTo>
                  <a:lnTo>
                    <a:pt x="1896" y="12"/>
                  </a:lnTo>
                  <a:lnTo>
                    <a:pt x="1997" y="28"/>
                  </a:lnTo>
                  <a:lnTo>
                    <a:pt x="2094" y="48"/>
                  </a:lnTo>
                  <a:lnTo>
                    <a:pt x="2189" y="74"/>
                  </a:lnTo>
                  <a:lnTo>
                    <a:pt x="2283" y="105"/>
                  </a:lnTo>
                  <a:lnTo>
                    <a:pt x="2373" y="142"/>
                  </a:lnTo>
                  <a:lnTo>
                    <a:pt x="2461" y="184"/>
                  </a:lnTo>
                  <a:lnTo>
                    <a:pt x="2546" y="230"/>
                  </a:lnTo>
                  <a:lnTo>
                    <a:pt x="2628" y="281"/>
                  </a:lnTo>
                  <a:lnTo>
                    <a:pt x="2706" y="338"/>
                  </a:lnTo>
                  <a:lnTo>
                    <a:pt x="2782" y="397"/>
                  </a:lnTo>
                  <a:lnTo>
                    <a:pt x="2854" y="461"/>
                  </a:lnTo>
                  <a:lnTo>
                    <a:pt x="2922" y="529"/>
                  </a:lnTo>
                  <a:lnTo>
                    <a:pt x="2986" y="600"/>
                  </a:lnTo>
                  <a:lnTo>
                    <a:pt x="3046" y="675"/>
                  </a:lnTo>
                  <a:lnTo>
                    <a:pt x="3102" y="754"/>
                  </a:lnTo>
                  <a:lnTo>
                    <a:pt x="3153" y="836"/>
                  </a:lnTo>
                  <a:lnTo>
                    <a:pt x="3199" y="920"/>
                  </a:lnTo>
                  <a:lnTo>
                    <a:pt x="3241" y="1008"/>
                  </a:lnTo>
                  <a:lnTo>
                    <a:pt x="3278" y="1098"/>
                  </a:lnTo>
                  <a:lnTo>
                    <a:pt x="3310" y="1191"/>
                  </a:lnTo>
                  <a:lnTo>
                    <a:pt x="3336" y="1287"/>
                  </a:lnTo>
                  <a:lnTo>
                    <a:pt x="3356" y="1384"/>
                  </a:lnTo>
                  <a:lnTo>
                    <a:pt x="3372" y="1484"/>
                  </a:lnTo>
                  <a:lnTo>
                    <a:pt x="3381" y="1584"/>
                  </a:lnTo>
                  <a:lnTo>
                    <a:pt x="3384" y="1686"/>
                  </a:lnTo>
                  <a:lnTo>
                    <a:pt x="3381" y="1790"/>
                  </a:lnTo>
                  <a:lnTo>
                    <a:pt x="3372" y="1891"/>
                  </a:lnTo>
                  <a:lnTo>
                    <a:pt x="3356" y="1991"/>
                  </a:lnTo>
                  <a:lnTo>
                    <a:pt x="3336" y="2088"/>
                  </a:lnTo>
                  <a:lnTo>
                    <a:pt x="3310" y="2184"/>
                  </a:lnTo>
                  <a:lnTo>
                    <a:pt x="3278" y="2277"/>
                  </a:lnTo>
                  <a:lnTo>
                    <a:pt x="3241" y="2367"/>
                  </a:lnTo>
                  <a:lnTo>
                    <a:pt x="3199" y="2455"/>
                  </a:lnTo>
                  <a:lnTo>
                    <a:pt x="3153" y="2539"/>
                  </a:lnTo>
                  <a:lnTo>
                    <a:pt x="3102" y="2621"/>
                  </a:lnTo>
                  <a:lnTo>
                    <a:pt x="3046" y="2700"/>
                  </a:lnTo>
                  <a:lnTo>
                    <a:pt x="2986" y="2775"/>
                  </a:lnTo>
                  <a:lnTo>
                    <a:pt x="2922" y="2846"/>
                  </a:lnTo>
                  <a:lnTo>
                    <a:pt x="2854" y="2914"/>
                  </a:lnTo>
                  <a:lnTo>
                    <a:pt x="2782" y="2978"/>
                  </a:lnTo>
                  <a:lnTo>
                    <a:pt x="2706" y="3038"/>
                  </a:lnTo>
                  <a:lnTo>
                    <a:pt x="2628" y="3094"/>
                  </a:lnTo>
                  <a:lnTo>
                    <a:pt x="2546" y="3145"/>
                  </a:lnTo>
                  <a:lnTo>
                    <a:pt x="2461" y="3191"/>
                  </a:lnTo>
                  <a:lnTo>
                    <a:pt x="2373" y="3233"/>
                  </a:lnTo>
                  <a:lnTo>
                    <a:pt x="2283" y="3270"/>
                  </a:lnTo>
                  <a:lnTo>
                    <a:pt x="2189" y="3301"/>
                  </a:lnTo>
                  <a:lnTo>
                    <a:pt x="2094" y="3327"/>
                  </a:lnTo>
                  <a:lnTo>
                    <a:pt x="1997" y="3347"/>
                  </a:lnTo>
                  <a:lnTo>
                    <a:pt x="1896" y="3363"/>
                  </a:lnTo>
                  <a:lnTo>
                    <a:pt x="1795" y="3372"/>
                  </a:lnTo>
                  <a:lnTo>
                    <a:pt x="1691" y="3375"/>
                  </a:lnTo>
                  <a:lnTo>
                    <a:pt x="1588" y="3372"/>
                  </a:lnTo>
                  <a:lnTo>
                    <a:pt x="1488" y="3363"/>
                  </a:lnTo>
                  <a:lnTo>
                    <a:pt x="1387" y="3347"/>
                  </a:lnTo>
                  <a:lnTo>
                    <a:pt x="1290" y="3327"/>
                  </a:lnTo>
                  <a:lnTo>
                    <a:pt x="1195" y="3301"/>
                  </a:lnTo>
                  <a:lnTo>
                    <a:pt x="1101" y="3270"/>
                  </a:lnTo>
                  <a:lnTo>
                    <a:pt x="1011" y="3233"/>
                  </a:lnTo>
                  <a:lnTo>
                    <a:pt x="923" y="3191"/>
                  </a:lnTo>
                  <a:lnTo>
                    <a:pt x="838" y="3145"/>
                  </a:lnTo>
                  <a:lnTo>
                    <a:pt x="756" y="3094"/>
                  </a:lnTo>
                  <a:lnTo>
                    <a:pt x="677" y="3038"/>
                  </a:lnTo>
                  <a:lnTo>
                    <a:pt x="602" y="2978"/>
                  </a:lnTo>
                  <a:lnTo>
                    <a:pt x="530" y="2914"/>
                  </a:lnTo>
                  <a:lnTo>
                    <a:pt x="462" y="2846"/>
                  </a:lnTo>
                  <a:lnTo>
                    <a:pt x="398" y="2775"/>
                  </a:lnTo>
                  <a:lnTo>
                    <a:pt x="338" y="2700"/>
                  </a:lnTo>
                  <a:lnTo>
                    <a:pt x="282" y="2621"/>
                  </a:lnTo>
                  <a:lnTo>
                    <a:pt x="231" y="2539"/>
                  </a:lnTo>
                  <a:lnTo>
                    <a:pt x="185" y="2455"/>
                  </a:lnTo>
                  <a:lnTo>
                    <a:pt x="143" y="2367"/>
                  </a:lnTo>
                  <a:lnTo>
                    <a:pt x="106" y="2277"/>
                  </a:lnTo>
                  <a:lnTo>
                    <a:pt x="74" y="2184"/>
                  </a:lnTo>
                  <a:lnTo>
                    <a:pt x="48" y="2088"/>
                  </a:lnTo>
                  <a:lnTo>
                    <a:pt x="28" y="1991"/>
                  </a:lnTo>
                  <a:lnTo>
                    <a:pt x="12" y="1891"/>
                  </a:lnTo>
                  <a:lnTo>
                    <a:pt x="3" y="1790"/>
                  </a:lnTo>
                  <a:lnTo>
                    <a:pt x="0" y="1686"/>
                  </a:lnTo>
                  <a:lnTo>
                    <a:pt x="3" y="1584"/>
                  </a:lnTo>
                  <a:lnTo>
                    <a:pt x="12" y="1484"/>
                  </a:lnTo>
                  <a:lnTo>
                    <a:pt x="28" y="1384"/>
                  </a:lnTo>
                  <a:lnTo>
                    <a:pt x="48" y="1287"/>
                  </a:lnTo>
                  <a:lnTo>
                    <a:pt x="74" y="1191"/>
                  </a:lnTo>
                  <a:lnTo>
                    <a:pt x="106" y="1098"/>
                  </a:lnTo>
                  <a:lnTo>
                    <a:pt x="143" y="1008"/>
                  </a:lnTo>
                  <a:lnTo>
                    <a:pt x="185" y="920"/>
                  </a:lnTo>
                  <a:lnTo>
                    <a:pt x="231" y="836"/>
                  </a:lnTo>
                  <a:lnTo>
                    <a:pt x="282" y="754"/>
                  </a:lnTo>
                  <a:lnTo>
                    <a:pt x="338" y="675"/>
                  </a:lnTo>
                  <a:lnTo>
                    <a:pt x="398" y="600"/>
                  </a:lnTo>
                  <a:lnTo>
                    <a:pt x="462" y="529"/>
                  </a:lnTo>
                  <a:lnTo>
                    <a:pt x="530" y="461"/>
                  </a:lnTo>
                  <a:lnTo>
                    <a:pt x="602" y="397"/>
                  </a:lnTo>
                  <a:lnTo>
                    <a:pt x="677" y="338"/>
                  </a:lnTo>
                  <a:lnTo>
                    <a:pt x="756" y="281"/>
                  </a:lnTo>
                  <a:lnTo>
                    <a:pt x="838" y="230"/>
                  </a:lnTo>
                  <a:lnTo>
                    <a:pt x="923" y="184"/>
                  </a:lnTo>
                  <a:lnTo>
                    <a:pt x="1011" y="142"/>
                  </a:lnTo>
                  <a:lnTo>
                    <a:pt x="1101" y="105"/>
                  </a:lnTo>
                  <a:lnTo>
                    <a:pt x="1195" y="74"/>
                  </a:lnTo>
                  <a:lnTo>
                    <a:pt x="1290" y="48"/>
                  </a:lnTo>
                  <a:lnTo>
                    <a:pt x="1387" y="28"/>
                  </a:lnTo>
                  <a:lnTo>
                    <a:pt x="1488" y="12"/>
                  </a:lnTo>
                  <a:lnTo>
                    <a:pt x="1588" y="3"/>
                  </a:lnTo>
                  <a:lnTo>
                    <a:pt x="1691" y="0"/>
                  </a:lnTo>
                  <a:close/>
                </a:path>
              </a:pathLst>
            </a:custGeom>
            <a:grpFill/>
            <a:ln w="0">
              <a:noFill/>
              <a:prstDash val="solid"/>
              <a:round/>
              <a:headEnd/>
              <a:tailEnd/>
            </a:ln>
          </p:spPr>
          <p:txBody>
            <a:bodyPr vert="horz" wrap="square" lIns="91440" tIns="45720" rIns="9144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39" name="Freeform 38"/>
          <p:cNvSpPr>
            <a:spLocks noEditPoints="1"/>
          </p:cNvSpPr>
          <p:nvPr/>
        </p:nvSpPr>
        <p:spPr bwMode="auto">
          <a:xfrm>
            <a:off x="598558" y="2789512"/>
            <a:ext cx="366610" cy="365635"/>
          </a:xfrm>
          <a:custGeom>
            <a:avLst/>
            <a:gdLst>
              <a:gd name="T0" fmla="*/ 679 w 3384"/>
              <a:gd name="T1" fmla="*/ 1256 h 3379"/>
              <a:gd name="T2" fmla="*/ 690 w 3384"/>
              <a:gd name="T3" fmla="*/ 2275 h 3379"/>
              <a:gd name="T4" fmla="*/ 743 w 3384"/>
              <a:gd name="T5" fmla="*/ 2350 h 3379"/>
              <a:gd name="T6" fmla="*/ 827 w 3384"/>
              <a:gd name="T7" fmla="*/ 2391 h 3379"/>
              <a:gd name="T8" fmla="*/ 2557 w 3384"/>
              <a:gd name="T9" fmla="*/ 2391 h 3379"/>
              <a:gd name="T10" fmla="*/ 2641 w 3384"/>
              <a:gd name="T11" fmla="*/ 2350 h 3379"/>
              <a:gd name="T12" fmla="*/ 2694 w 3384"/>
              <a:gd name="T13" fmla="*/ 2275 h 3379"/>
              <a:gd name="T14" fmla="*/ 2705 w 3384"/>
              <a:gd name="T15" fmla="*/ 2213 h 3379"/>
              <a:gd name="T16" fmla="*/ 2703 w 3384"/>
              <a:gd name="T17" fmla="*/ 1226 h 3379"/>
              <a:gd name="T18" fmla="*/ 1738 w 3384"/>
              <a:gd name="T19" fmla="*/ 1825 h 3379"/>
              <a:gd name="T20" fmla="*/ 1692 w 3384"/>
              <a:gd name="T21" fmla="*/ 1836 h 3379"/>
              <a:gd name="T22" fmla="*/ 1666 w 3384"/>
              <a:gd name="T23" fmla="*/ 1833 h 3379"/>
              <a:gd name="T24" fmla="*/ 1637 w 3384"/>
              <a:gd name="T25" fmla="*/ 1821 h 3379"/>
              <a:gd name="T26" fmla="*/ 691 w 3384"/>
              <a:gd name="T27" fmla="*/ 1217 h 3379"/>
              <a:gd name="T28" fmla="*/ 1691 w 3384"/>
              <a:gd name="T29" fmla="*/ 0 h 3379"/>
              <a:gd name="T30" fmla="*/ 1996 w 3384"/>
              <a:gd name="T31" fmla="*/ 28 h 3379"/>
              <a:gd name="T32" fmla="*/ 2282 w 3384"/>
              <a:gd name="T33" fmla="*/ 106 h 3379"/>
              <a:gd name="T34" fmla="*/ 2546 w 3384"/>
              <a:gd name="T35" fmla="*/ 230 h 3379"/>
              <a:gd name="T36" fmla="*/ 2783 w 3384"/>
              <a:gd name="T37" fmla="*/ 397 h 3379"/>
              <a:gd name="T38" fmla="*/ 2986 w 3384"/>
              <a:gd name="T39" fmla="*/ 601 h 3379"/>
              <a:gd name="T40" fmla="*/ 3153 w 3384"/>
              <a:gd name="T41" fmla="*/ 837 h 3379"/>
              <a:gd name="T42" fmla="*/ 3278 w 3384"/>
              <a:gd name="T43" fmla="*/ 1100 h 3379"/>
              <a:gd name="T44" fmla="*/ 3357 w 3384"/>
              <a:gd name="T45" fmla="*/ 1386 h 3379"/>
              <a:gd name="T46" fmla="*/ 3384 w 3384"/>
              <a:gd name="T47" fmla="*/ 1689 h 3379"/>
              <a:gd name="T48" fmla="*/ 3357 w 3384"/>
              <a:gd name="T49" fmla="*/ 1993 h 3379"/>
              <a:gd name="T50" fmla="*/ 3278 w 3384"/>
              <a:gd name="T51" fmla="*/ 2278 h 3379"/>
              <a:gd name="T52" fmla="*/ 3153 w 3384"/>
              <a:gd name="T53" fmla="*/ 2542 h 3379"/>
              <a:gd name="T54" fmla="*/ 2986 w 3384"/>
              <a:gd name="T55" fmla="*/ 2778 h 3379"/>
              <a:gd name="T56" fmla="*/ 2783 w 3384"/>
              <a:gd name="T57" fmla="*/ 2982 h 3379"/>
              <a:gd name="T58" fmla="*/ 2546 w 3384"/>
              <a:gd name="T59" fmla="*/ 3148 h 3379"/>
              <a:gd name="T60" fmla="*/ 2282 w 3384"/>
              <a:gd name="T61" fmla="*/ 3273 h 3379"/>
              <a:gd name="T62" fmla="*/ 1996 w 3384"/>
              <a:gd name="T63" fmla="*/ 3352 h 3379"/>
              <a:gd name="T64" fmla="*/ 1691 w 3384"/>
              <a:gd name="T65" fmla="*/ 3379 h 3379"/>
              <a:gd name="T66" fmla="*/ 1388 w 3384"/>
              <a:gd name="T67" fmla="*/ 3352 h 3379"/>
              <a:gd name="T68" fmla="*/ 1102 w 3384"/>
              <a:gd name="T69" fmla="*/ 3273 h 3379"/>
              <a:gd name="T70" fmla="*/ 838 w 3384"/>
              <a:gd name="T71" fmla="*/ 3148 h 3379"/>
              <a:gd name="T72" fmla="*/ 601 w 3384"/>
              <a:gd name="T73" fmla="*/ 2982 h 3379"/>
              <a:gd name="T74" fmla="*/ 398 w 3384"/>
              <a:gd name="T75" fmla="*/ 2778 h 3379"/>
              <a:gd name="T76" fmla="*/ 231 w 3384"/>
              <a:gd name="T77" fmla="*/ 2542 h 3379"/>
              <a:gd name="T78" fmla="*/ 106 w 3384"/>
              <a:gd name="T79" fmla="*/ 2278 h 3379"/>
              <a:gd name="T80" fmla="*/ 27 w 3384"/>
              <a:gd name="T81" fmla="*/ 1993 h 3379"/>
              <a:gd name="T82" fmla="*/ 0 w 3384"/>
              <a:gd name="T83" fmla="*/ 1689 h 3379"/>
              <a:gd name="T84" fmla="*/ 27 w 3384"/>
              <a:gd name="T85" fmla="*/ 1386 h 3379"/>
              <a:gd name="T86" fmla="*/ 106 w 3384"/>
              <a:gd name="T87" fmla="*/ 1100 h 3379"/>
              <a:gd name="T88" fmla="*/ 231 w 3384"/>
              <a:gd name="T89" fmla="*/ 837 h 3379"/>
              <a:gd name="T90" fmla="*/ 398 w 3384"/>
              <a:gd name="T91" fmla="*/ 601 h 3379"/>
              <a:gd name="T92" fmla="*/ 601 w 3384"/>
              <a:gd name="T93" fmla="*/ 397 h 3379"/>
              <a:gd name="T94" fmla="*/ 838 w 3384"/>
              <a:gd name="T95" fmla="*/ 230 h 3379"/>
              <a:gd name="T96" fmla="*/ 1102 w 3384"/>
              <a:gd name="T97" fmla="*/ 106 h 3379"/>
              <a:gd name="T98" fmla="*/ 1388 w 3384"/>
              <a:gd name="T99" fmla="*/ 28 h 3379"/>
              <a:gd name="T100" fmla="*/ 1691 w 3384"/>
              <a:gd name="T101" fmla="*/ 0 h 3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84" h="3379">
                <a:moveTo>
                  <a:pt x="681" y="1226"/>
                </a:moveTo>
                <a:lnTo>
                  <a:pt x="679" y="1241"/>
                </a:lnTo>
                <a:lnTo>
                  <a:pt x="679" y="1256"/>
                </a:lnTo>
                <a:lnTo>
                  <a:pt x="679" y="2213"/>
                </a:lnTo>
                <a:lnTo>
                  <a:pt x="681" y="2245"/>
                </a:lnTo>
                <a:lnTo>
                  <a:pt x="690" y="2275"/>
                </a:lnTo>
                <a:lnTo>
                  <a:pt x="703" y="2304"/>
                </a:lnTo>
                <a:lnTo>
                  <a:pt x="721" y="2329"/>
                </a:lnTo>
                <a:lnTo>
                  <a:pt x="743" y="2350"/>
                </a:lnTo>
                <a:lnTo>
                  <a:pt x="768" y="2369"/>
                </a:lnTo>
                <a:lnTo>
                  <a:pt x="796" y="2382"/>
                </a:lnTo>
                <a:lnTo>
                  <a:pt x="827" y="2391"/>
                </a:lnTo>
                <a:lnTo>
                  <a:pt x="860" y="2394"/>
                </a:lnTo>
                <a:lnTo>
                  <a:pt x="2524" y="2394"/>
                </a:lnTo>
                <a:lnTo>
                  <a:pt x="2557" y="2391"/>
                </a:lnTo>
                <a:lnTo>
                  <a:pt x="2588" y="2382"/>
                </a:lnTo>
                <a:lnTo>
                  <a:pt x="2616" y="2369"/>
                </a:lnTo>
                <a:lnTo>
                  <a:pt x="2641" y="2350"/>
                </a:lnTo>
                <a:lnTo>
                  <a:pt x="2663" y="2329"/>
                </a:lnTo>
                <a:lnTo>
                  <a:pt x="2681" y="2304"/>
                </a:lnTo>
                <a:lnTo>
                  <a:pt x="2694" y="2275"/>
                </a:lnTo>
                <a:lnTo>
                  <a:pt x="2703" y="2245"/>
                </a:lnTo>
                <a:lnTo>
                  <a:pt x="2705" y="2213"/>
                </a:lnTo>
                <a:lnTo>
                  <a:pt x="2705" y="2213"/>
                </a:lnTo>
                <a:lnTo>
                  <a:pt x="2705" y="1256"/>
                </a:lnTo>
                <a:lnTo>
                  <a:pt x="2705" y="1241"/>
                </a:lnTo>
                <a:lnTo>
                  <a:pt x="2703" y="1226"/>
                </a:lnTo>
                <a:lnTo>
                  <a:pt x="1747" y="1821"/>
                </a:lnTo>
                <a:lnTo>
                  <a:pt x="1742" y="1823"/>
                </a:lnTo>
                <a:lnTo>
                  <a:pt x="1738" y="1825"/>
                </a:lnTo>
                <a:lnTo>
                  <a:pt x="1718" y="1833"/>
                </a:lnTo>
                <a:lnTo>
                  <a:pt x="1716" y="1833"/>
                </a:lnTo>
                <a:lnTo>
                  <a:pt x="1692" y="1836"/>
                </a:lnTo>
                <a:lnTo>
                  <a:pt x="1691" y="1836"/>
                </a:lnTo>
                <a:lnTo>
                  <a:pt x="1668" y="1833"/>
                </a:lnTo>
                <a:lnTo>
                  <a:pt x="1666" y="1833"/>
                </a:lnTo>
                <a:lnTo>
                  <a:pt x="1646" y="1825"/>
                </a:lnTo>
                <a:lnTo>
                  <a:pt x="1642" y="1823"/>
                </a:lnTo>
                <a:lnTo>
                  <a:pt x="1637" y="1821"/>
                </a:lnTo>
                <a:lnTo>
                  <a:pt x="681" y="1226"/>
                </a:lnTo>
                <a:close/>
                <a:moveTo>
                  <a:pt x="1692" y="593"/>
                </a:moveTo>
                <a:lnTo>
                  <a:pt x="691" y="1217"/>
                </a:lnTo>
                <a:lnTo>
                  <a:pt x="2693" y="1217"/>
                </a:lnTo>
                <a:lnTo>
                  <a:pt x="1692" y="593"/>
                </a:lnTo>
                <a:close/>
                <a:moveTo>
                  <a:pt x="1691" y="0"/>
                </a:moveTo>
                <a:lnTo>
                  <a:pt x="1795" y="3"/>
                </a:lnTo>
                <a:lnTo>
                  <a:pt x="1897" y="12"/>
                </a:lnTo>
                <a:lnTo>
                  <a:pt x="1996" y="28"/>
                </a:lnTo>
                <a:lnTo>
                  <a:pt x="2094" y="48"/>
                </a:lnTo>
                <a:lnTo>
                  <a:pt x="2189" y="74"/>
                </a:lnTo>
                <a:lnTo>
                  <a:pt x="2282" y="106"/>
                </a:lnTo>
                <a:lnTo>
                  <a:pt x="2373" y="143"/>
                </a:lnTo>
                <a:lnTo>
                  <a:pt x="2461" y="184"/>
                </a:lnTo>
                <a:lnTo>
                  <a:pt x="2546" y="230"/>
                </a:lnTo>
                <a:lnTo>
                  <a:pt x="2628" y="282"/>
                </a:lnTo>
                <a:lnTo>
                  <a:pt x="2706" y="337"/>
                </a:lnTo>
                <a:lnTo>
                  <a:pt x="2783" y="397"/>
                </a:lnTo>
                <a:lnTo>
                  <a:pt x="2854" y="462"/>
                </a:lnTo>
                <a:lnTo>
                  <a:pt x="2922" y="530"/>
                </a:lnTo>
                <a:lnTo>
                  <a:pt x="2986" y="601"/>
                </a:lnTo>
                <a:lnTo>
                  <a:pt x="3046" y="677"/>
                </a:lnTo>
                <a:lnTo>
                  <a:pt x="3102" y="755"/>
                </a:lnTo>
                <a:lnTo>
                  <a:pt x="3153" y="837"/>
                </a:lnTo>
                <a:lnTo>
                  <a:pt x="3200" y="921"/>
                </a:lnTo>
                <a:lnTo>
                  <a:pt x="3242" y="1010"/>
                </a:lnTo>
                <a:lnTo>
                  <a:pt x="3278" y="1100"/>
                </a:lnTo>
                <a:lnTo>
                  <a:pt x="3310" y="1193"/>
                </a:lnTo>
                <a:lnTo>
                  <a:pt x="3336" y="1288"/>
                </a:lnTo>
                <a:lnTo>
                  <a:pt x="3357" y="1386"/>
                </a:lnTo>
                <a:lnTo>
                  <a:pt x="3372" y="1486"/>
                </a:lnTo>
                <a:lnTo>
                  <a:pt x="3381" y="1586"/>
                </a:lnTo>
                <a:lnTo>
                  <a:pt x="3384" y="1689"/>
                </a:lnTo>
                <a:lnTo>
                  <a:pt x="3381" y="1792"/>
                </a:lnTo>
                <a:lnTo>
                  <a:pt x="3372" y="1894"/>
                </a:lnTo>
                <a:lnTo>
                  <a:pt x="3357" y="1993"/>
                </a:lnTo>
                <a:lnTo>
                  <a:pt x="3336" y="2090"/>
                </a:lnTo>
                <a:lnTo>
                  <a:pt x="3310" y="2186"/>
                </a:lnTo>
                <a:lnTo>
                  <a:pt x="3278" y="2278"/>
                </a:lnTo>
                <a:lnTo>
                  <a:pt x="3242" y="2369"/>
                </a:lnTo>
                <a:lnTo>
                  <a:pt x="3200" y="2457"/>
                </a:lnTo>
                <a:lnTo>
                  <a:pt x="3153" y="2542"/>
                </a:lnTo>
                <a:lnTo>
                  <a:pt x="3102" y="2624"/>
                </a:lnTo>
                <a:lnTo>
                  <a:pt x="3046" y="2703"/>
                </a:lnTo>
                <a:lnTo>
                  <a:pt x="2986" y="2778"/>
                </a:lnTo>
                <a:lnTo>
                  <a:pt x="2922" y="2849"/>
                </a:lnTo>
                <a:lnTo>
                  <a:pt x="2854" y="2918"/>
                </a:lnTo>
                <a:lnTo>
                  <a:pt x="2783" y="2982"/>
                </a:lnTo>
                <a:lnTo>
                  <a:pt x="2706" y="3041"/>
                </a:lnTo>
                <a:lnTo>
                  <a:pt x="2628" y="3097"/>
                </a:lnTo>
                <a:lnTo>
                  <a:pt x="2546" y="3148"/>
                </a:lnTo>
                <a:lnTo>
                  <a:pt x="2461" y="3195"/>
                </a:lnTo>
                <a:lnTo>
                  <a:pt x="2373" y="3237"/>
                </a:lnTo>
                <a:lnTo>
                  <a:pt x="2282" y="3273"/>
                </a:lnTo>
                <a:lnTo>
                  <a:pt x="2189" y="3305"/>
                </a:lnTo>
                <a:lnTo>
                  <a:pt x="2094" y="3331"/>
                </a:lnTo>
                <a:lnTo>
                  <a:pt x="1996" y="3352"/>
                </a:lnTo>
                <a:lnTo>
                  <a:pt x="1897" y="3366"/>
                </a:lnTo>
                <a:lnTo>
                  <a:pt x="1795" y="3376"/>
                </a:lnTo>
                <a:lnTo>
                  <a:pt x="1691" y="3379"/>
                </a:lnTo>
                <a:lnTo>
                  <a:pt x="1589" y="3376"/>
                </a:lnTo>
                <a:lnTo>
                  <a:pt x="1487" y="3366"/>
                </a:lnTo>
                <a:lnTo>
                  <a:pt x="1388" y="3352"/>
                </a:lnTo>
                <a:lnTo>
                  <a:pt x="1290" y="3331"/>
                </a:lnTo>
                <a:lnTo>
                  <a:pt x="1195" y="3305"/>
                </a:lnTo>
                <a:lnTo>
                  <a:pt x="1102" y="3273"/>
                </a:lnTo>
                <a:lnTo>
                  <a:pt x="1011" y="3237"/>
                </a:lnTo>
                <a:lnTo>
                  <a:pt x="923" y="3195"/>
                </a:lnTo>
                <a:lnTo>
                  <a:pt x="838" y="3148"/>
                </a:lnTo>
                <a:lnTo>
                  <a:pt x="756" y="3097"/>
                </a:lnTo>
                <a:lnTo>
                  <a:pt x="678" y="3041"/>
                </a:lnTo>
                <a:lnTo>
                  <a:pt x="601" y="2982"/>
                </a:lnTo>
                <a:lnTo>
                  <a:pt x="530" y="2918"/>
                </a:lnTo>
                <a:lnTo>
                  <a:pt x="462" y="2849"/>
                </a:lnTo>
                <a:lnTo>
                  <a:pt x="398" y="2778"/>
                </a:lnTo>
                <a:lnTo>
                  <a:pt x="338" y="2703"/>
                </a:lnTo>
                <a:lnTo>
                  <a:pt x="282" y="2624"/>
                </a:lnTo>
                <a:lnTo>
                  <a:pt x="231" y="2542"/>
                </a:lnTo>
                <a:lnTo>
                  <a:pt x="184" y="2457"/>
                </a:lnTo>
                <a:lnTo>
                  <a:pt x="142" y="2369"/>
                </a:lnTo>
                <a:lnTo>
                  <a:pt x="106" y="2278"/>
                </a:lnTo>
                <a:lnTo>
                  <a:pt x="74" y="2186"/>
                </a:lnTo>
                <a:lnTo>
                  <a:pt x="47" y="2090"/>
                </a:lnTo>
                <a:lnTo>
                  <a:pt x="27" y="1993"/>
                </a:lnTo>
                <a:lnTo>
                  <a:pt x="12" y="1894"/>
                </a:lnTo>
                <a:lnTo>
                  <a:pt x="3" y="1792"/>
                </a:lnTo>
                <a:lnTo>
                  <a:pt x="0" y="1689"/>
                </a:lnTo>
                <a:lnTo>
                  <a:pt x="3" y="1586"/>
                </a:lnTo>
                <a:lnTo>
                  <a:pt x="12" y="1486"/>
                </a:lnTo>
                <a:lnTo>
                  <a:pt x="27" y="1386"/>
                </a:lnTo>
                <a:lnTo>
                  <a:pt x="47" y="1288"/>
                </a:lnTo>
                <a:lnTo>
                  <a:pt x="74" y="1193"/>
                </a:lnTo>
                <a:lnTo>
                  <a:pt x="106" y="1100"/>
                </a:lnTo>
                <a:lnTo>
                  <a:pt x="142" y="1010"/>
                </a:lnTo>
                <a:lnTo>
                  <a:pt x="184" y="921"/>
                </a:lnTo>
                <a:lnTo>
                  <a:pt x="231" y="837"/>
                </a:lnTo>
                <a:lnTo>
                  <a:pt x="282" y="755"/>
                </a:lnTo>
                <a:lnTo>
                  <a:pt x="338" y="677"/>
                </a:lnTo>
                <a:lnTo>
                  <a:pt x="398" y="601"/>
                </a:lnTo>
                <a:lnTo>
                  <a:pt x="462" y="530"/>
                </a:lnTo>
                <a:lnTo>
                  <a:pt x="530" y="462"/>
                </a:lnTo>
                <a:lnTo>
                  <a:pt x="601" y="397"/>
                </a:lnTo>
                <a:lnTo>
                  <a:pt x="678" y="337"/>
                </a:lnTo>
                <a:lnTo>
                  <a:pt x="756" y="282"/>
                </a:lnTo>
                <a:lnTo>
                  <a:pt x="838" y="230"/>
                </a:lnTo>
                <a:lnTo>
                  <a:pt x="923" y="184"/>
                </a:lnTo>
                <a:lnTo>
                  <a:pt x="1011" y="143"/>
                </a:lnTo>
                <a:lnTo>
                  <a:pt x="1102" y="106"/>
                </a:lnTo>
                <a:lnTo>
                  <a:pt x="1195" y="74"/>
                </a:lnTo>
                <a:lnTo>
                  <a:pt x="1290" y="48"/>
                </a:lnTo>
                <a:lnTo>
                  <a:pt x="1388" y="28"/>
                </a:lnTo>
                <a:lnTo>
                  <a:pt x="1487" y="12"/>
                </a:lnTo>
                <a:lnTo>
                  <a:pt x="1589" y="3"/>
                </a:lnTo>
                <a:lnTo>
                  <a:pt x="1691" y="0"/>
                </a:lnTo>
                <a:close/>
              </a:path>
            </a:pathLst>
          </a:custGeom>
          <a:solidFill>
            <a:schemeClr val="accent2"/>
          </a:solidFill>
          <a:ln w="0">
            <a:noFill/>
            <a:prstDash val="solid"/>
            <a:round/>
            <a:headEnd/>
            <a:tailEnd/>
          </a:ln>
        </p:spPr>
        <p:txBody>
          <a:bodyPr vert="horz" wrap="square" lIns="91440" tIns="45720" rIns="9144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nvGrpSpPr>
          <p:cNvPr id="47" name="Group 46"/>
          <p:cNvGrpSpPr/>
          <p:nvPr/>
        </p:nvGrpSpPr>
        <p:grpSpPr>
          <a:xfrm>
            <a:off x="602639" y="2036305"/>
            <a:ext cx="361890" cy="361890"/>
            <a:chOff x="702155" y="1682546"/>
            <a:chExt cx="361890" cy="361890"/>
          </a:xfrm>
        </p:grpSpPr>
        <p:sp>
          <p:nvSpPr>
            <p:cNvPr id="2" name="Oval 1"/>
            <p:cNvSpPr/>
            <p:nvPr/>
          </p:nvSpPr>
          <p:spPr>
            <a:xfrm>
              <a:off x="702155" y="1682546"/>
              <a:ext cx="361890" cy="3618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43" name="Freeform 42"/>
            <p:cNvSpPr>
              <a:spLocks/>
            </p:cNvSpPr>
            <p:nvPr/>
          </p:nvSpPr>
          <p:spPr bwMode="auto">
            <a:xfrm>
              <a:off x="786986" y="1768151"/>
              <a:ext cx="192229" cy="190680"/>
            </a:xfrm>
            <a:custGeom>
              <a:avLst/>
              <a:gdLst>
                <a:gd name="T0" fmla="*/ 208 w 1115"/>
                <a:gd name="T1" fmla="*/ 7 h 1112"/>
                <a:gd name="T2" fmla="*/ 242 w 1115"/>
                <a:gd name="T3" fmla="*/ 34 h 1112"/>
                <a:gd name="T4" fmla="*/ 285 w 1115"/>
                <a:gd name="T5" fmla="*/ 76 h 1112"/>
                <a:gd name="T6" fmla="*/ 334 w 1115"/>
                <a:gd name="T7" fmla="*/ 125 h 1112"/>
                <a:gd name="T8" fmla="*/ 379 w 1115"/>
                <a:gd name="T9" fmla="*/ 168 h 1112"/>
                <a:gd name="T10" fmla="*/ 403 w 1115"/>
                <a:gd name="T11" fmla="*/ 192 h 1112"/>
                <a:gd name="T12" fmla="*/ 412 w 1115"/>
                <a:gd name="T13" fmla="*/ 201 h 1112"/>
                <a:gd name="T14" fmla="*/ 429 w 1115"/>
                <a:gd name="T15" fmla="*/ 228 h 1112"/>
                <a:gd name="T16" fmla="*/ 430 w 1115"/>
                <a:gd name="T17" fmla="*/ 271 h 1112"/>
                <a:gd name="T18" fmla="*/ 400 w 1115"/>
                <a:gd name="T19" fmla="*/ 313 h 1112"/>
                <a:gd name="T20" fmla="*/ 361 w 1115"/>
                <a:gd name="T21" fmla="*/ 357 h 1112"/>
                <a:gd name="T22" fmla="*/ 328 w 1115"/>
                <a:gd name="T23" fmla="*/ 394 h 1112"/>
                <a:gd name="T24" fmla="*/ 342 w 1115"/>
                <a:gd name="T25" fmla="*/ 454 h 1112"/>
                <a:gd name="T26" fmla="*/ 392 w 1115"/>
                <a:gd name="T27" fmla="*/ 530 h 1112"/>
                <a:gd name="T28" fmla="*/ 469 w 1115"/>
                <a:gd name="T29" fmla="*/ 623 h 1112"/>
                <a:gd name="T30" fmla="*/ 553 w 1115"/>
                <a:gd name="T31" fmla="*/ 697 h 1112"/>
                <a:gd name="T32" fmla="*/ 609 w 1115"/>
                <a:gd name="T33" fmla="*/ 736 h 1112"/>
                <a:gd name="T34" fmla="*/ 664 w 1115"/>
                <a:gd name="T35" fmla="*/ 770 h 1112"/>
                <a:gd name="T36" fmla="*/ 701 w 1115"/>
                <a:gd name="T37" fmla="*/ 790 h 1112"/>
                <a:gd name="T38" fmla="*/ 716 w 1115"/>
                <a:gd name="T39" fmla="*/ 788 h 1112"/>
                <a:gd name="T40" fmla="*/ 753 w 1115"/>
                <a:gd name="T41" fmla="*/ 755 h 1112"/>
                <a:gd name="T42" fmla="*/ 799 w 1115"/>
                <a:gd name="T43" fmla="*/ 715 h 1112"/>
                <a:gd name="T44" fmla="*/ 843 w 1115"/>
                <a:gd name="T45" fmla="*/ 684 h 1112"/>
                <a:gd name="T46" fmla="*/ 885 w 1115"/>
                <a:gd name="T47" fmla="*/ 685 h 1112"/>
                <a:gd name="T48" fmla="*/ 913 w 1115"/>
                <a:gd name="T49" fmla="*/ 703 h 1112"/>
                <a:gd name="T50" fmla="*/ 921 w 1115"/>
                <a:gd name="T51" fmla="*/ 711 h 1112"/>
                <a:gd name="T52" fmla="*/ 946 w 1115"/>
                <a:gd name="T53" fmla="*/ 736 h 1112"/>
                <a:gd name="T54" fmla="*/ 989 w 1115"/>
                <a:gd name="T55" fmla="*/ 780 h 1112"/>
                <a:gd name="T56" fmla="*/ 1039 w 1115"/>
                <a:gd name="T57" fmla="*/ 829 h 1112"/>
                <a:gd name="T58" fmla="*/ 1080 w 1115"/>
                <a:gd name="T59" fmla="*/ 872 h 1112"/>
                <a:gd name="T60" fmla="*/ 1108 w 1115"/>
                <a:gd name="T61" fmla="*/ 906 h 1112"/>
                <a:gd name="T62" fmla="*/ 1115 w 1115"/>
                <a:gd name="T63" fmla="*/ 946 h 1112"/>
                <a:gd name="T64" fmla="*/ 1111 w 1115"/>
                <a:gd name="T65" fmla="*/ 963 h 1112"/>
                <a:gd name="T66" fmla="*/ 1078 w 1115"/>
                <a:gd name="T67" fmla="*/ 1013 h 1112"/>
                <a:gd name="T68" fmla="*/ 1036 w 1115"/>
                <a:gd name="T69" fmla="*/ 1057 h 1112"/>
                <a:gd name="T70" fmla="*/ 972 w 1115"/>
                <a:gd name="T71" fmla="*/ 1091 h 1112"/>
                <a:gd name="T72" fmla="*/ 874 w 1115"/>
                <a:gd name="T73" fmla="*/ 1110 h 1112"/>
                <a:gd name="T74" fmla="*/ 734 w 1115"/>
                <a:gd name="T75" fmla="*/ 1100 h 1112"/>
                <a:gd name="T76" fmla="*/ 588 w 1115"/>
                <a:gd name="T77" fmla="*/ 1040 h 1112"/>
                <a:gd name="T78" fmla="*/ 449 w 1115"/>
                <a:gd name="T79" fmla="*/ 945 h 1112"/>
                <a:gd name="T80" fmla="*/ 323 w 1115"/>
                <a:gd name="T81" fmla="*/ 829 h 1112"/>
                <a:gd name="T82" fmla="*/ 206 w 1115"/>
                <a:gd name="T83" fmla="*/ 707 h 1112"/>
                <a:gd name="T84" fmla="*/ 102 w 1115"/>
                <a:gd name="T85" fmla="*/ 572 h 1112"/>
                <a:gd name="T86" fmla="*/ 28 w 1115"/>
                <a:gd name="T87" fmla="*/ 428 h 1112"/>
                <a:gd name="T88" fmla="*/ 0 w 1115"/>
                <a:gd name="T89" fmla="*/ 282 h 1112"/>
                <a:gd name="T90" fmla="*/ 13 w 1115"/>
                <a:gd name="T91" fmla="*/ 171 h 1112"/>
                <a:gd name="T92" fmla="*/ 43 w 1115"/>
                <a:gd name="T93" fmla="*/ 97 h 1112"/>
                <a:gd name="T94" fmla="*/ 85 w 1115"/>
                <a:gd name="T95" fmla="*/ 49 h 1112"/>
                <a:gd name="T96" fmla="*/ 133 w 1115"/>
                <a:gd name="T97" fmla="*/ 14 h 1112"/>
                <a:gd name="T98" fmla="*/ 158 w 1115"/>
                <a:gd name="T99" fmla="*/ 2 h 1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15" h="1112">
                  <a:moveTo>
                    <a:pt x="180" y="0"/>
                  </a:moveTo>
                  <a:lnTo>
                    <a:pt x="193" y="2"/>
                  </a:lnTo>
                  <a:lnTo>
                    <a:pt x="208" y="7"/>
                  </a:lnTo>
                  <a:lnTo>
                    <a:pt x="222" y="17"/>
                  </a:lnTo>
                  <a:lnTo>
                    <a:pt x="230" y="24"/>
                  </a:lnTo>
                  <a:lnTo>
                    <a:pt x="242" y="34"/>
                  </a:lnTo>
                  <a:lnTo>
                    <a:pt x="254" y="47"/>
                  </a:lnTo>
                  <a:lnTo>
                    <a:pt x="269" y="61"/>
                  </a:lnTo>
                  <a:lnTo>
                    <a:pt x="285" y="76"/>
                  </a:lnTo>
                  <a:lnTo>
                    <a:pt x="301" y="92"/>
                  </a:lnTo>
                  <a:lnTo>
                    <a:pt x="318" y="108"/>
                  </a:lnTo>
                  <a:lnTo>
                    <a:pt x="334" y="125"/>
                  </a:lnTo>
                  <a:lnTo>
                    <a:pt x="351" y="140"/>
                  </a:lnTo>
                  <a:lnTo>
                    <a:pt x="365" y="155"/>
                  </a:lnTo>
                  <a:lnTo>
                    <a:pt x="379" y="168"/>
                  </a:lnTo>
                  <a:lnTo>
                    <a:pt x="389" y="179"/>
                  </a:lnTo>
                  <a:lnTo>
                    <a:pt x="397" y="187"/>
                  </a:lnTo>
                  <a:lnTo>
                    <a:pt x="403" y="192"/>
                  </a:lnTo>
                  <a:lnTo>
                    <a:pt x="405" y="194"/>
                  </a:lnTo>
                  <a:lnTo>
                    <a:pt x="406" y="196"/>
                  </a:lnTo>
                  <a:lnTo>
                    <a:pt x="412" y="201"/>
                  </a:lnTo>
                  <a:lnTo>
                    <a:pt x="418" y="208"/>
                  </a:lnTo>
                  <a:lnTo>
                    <a:pt x="424" y="217"/>
                  </a:lnTo>
                  <a:lnTo>
                    <a:pt x="429" y="228"/>
                  </a:lnTo>
                  <a:lnTo>
                    <a:pt x="433" y="242"/>
                  </a:lnTo>
                  <a:lnTo>
                    <a:pt x="434" y="256"/>
                  </a:lnTo>
                  <a:lnTo>
                    <a:pt x="430" y="271"/>
                  </a:lnTo>
                  <a:lnTo>
                    <a:pt x="421" y="287"/>
                  </a:lnTo>
                  <a:lnTo>
                    <a:pt x="412" y="299"/>
                  </a:lnTo>
                  <a:lnTo>
                    <a:pt x="400" y="313"/>
                  </a:lnTo>
                  <a:lnTo>
                    <a:pt x="388" y="328"/>
                  </a:lnTo>
                  <a:lnTo>
                    <a:pt x="375" y="343"/>
                  </a:lnTo>
                  <a:lnTo>
                    <a:pt x="361" y="357"/>
                  </a:lnTo>
                  <a:lnTo>
                    <a:pt x="349" y="372"/>
                  </a:lnTo>
                  <a:lnTo>
                    <a:pt x="338" y="384"/>
                  </a:lnTo>
                  <a:lnTo>
                    <a:pt x="328" y="394"/>
                  </a:lnTo>
                  <a:lnTo>
                    <a:pt x="321" y="402"/>
                  </a:lnTo>
                  <a:lnTo>
                    <a:pt x="317" y="407"/>
                  </a:lnTo>
                  <a:lnTo>
                    <a:pt x="342" y="454"/>
                  </a:lnTo>
                  <a:lnTo>
                    <a:pt x="356" y="476"/>
                  </a:lnTo>
                  <a:lnTo>
                    <a:pt x="373" y="502"/>
                  </a:lnTo>
                  <a:lnTo>
                    <a:pt x="392" y="530"/>
                  </a:lnTo>
                  <a:lnTo>
                    <a:pt x="415" y="560"/>
                  </a:lnTo>
                  <a:lnTo>
                    <a:pt x="440" y="591"/>
                  </a:lnTo>
                  <a:lnTo>
                    <a:pt x="469" y="623"/>
                  </a:lnTo>
                  <a:lnTo>
                    <a:pt x="501" y="654"/>
                  </a:lnTo>
                  <a:lnTo>
                    <a:pt x="535" y="684"/>
                  </a:lnTo>
                  <a:lnTo>
                    <a:pt x="553" y="697"/>
                  </a:lnTo>
                  <a:lnTo>
                    <a:pt x="570" y="710"/>
                  </a:lnTo>
                  <a:lnTo>
                    <a:pt x="590" y="724"/>
                  </a:lnTo>
                  <a:lnTo>
                    <a:pt x="609" y="736"/>
                  </a:lnTo>
                  <a:lnTo>
                    <a:pt x="628" y="748"/>
                  </a:lnTo>
                  <a:lnTo>
                    <a:pt x="646" y="759"/>
                  </a:lnTo>
                  <a:lnTo>
                    <a:pt x="664" y="770"/>
                  </a:lnTo>
                  <a:lnTo>
                    <a:pt x="678" y="778"/>
                  </a:lnTo>
                  <a:lnTo>
                    <a:pt x="691" y="785"/>
                  </a:lnTo>
                  <a:lnTo>
                    <a:pt x="701" y="790"/>
                  </a:lnTo>
                  <a:lnTo>
                    <a:pt x="707" y="794"/>
                  </a:lnTo>
                  <a:lnTo>
                    <a:pt x="709" y="795"/>
                  </a:lnTo>
                  <a:lnTo>
                    <a:pt x="716" y="788"/>
                  </a:lnTo>
                  <a:lnTo>
                    <a:pt x="726" y="779"/>
                  </a:lnTo>
                  <a:lnTo>
                    <a:pt x="739" y="768"/>
                  </a:lnTo>
                  <a:lnTo>
                    <a:pt x="753" y="755"/>
                  </a:lnTo>
                  <a:lnTo>
                    <a:pt x="768" y="742"/>
                  </a:lnTo>
                  <a:lnTo>
                    <a:pt x="783" y="729"/>
                  </a:lnTo>
                  <a:lnTo>
                    <a:pt x="799" y="715"/>
                  </a:lnTo>
                  <a:lnTo>
                    <a:pt x="813" y="703"/>
                  </a:lnTo>
                  <a:lnTo>
                    <a:pt x="827" y="693"/>
                  </a:lnTo>
                  <a:lnTo>
                    <a:pt x="843" y="684"/>
                  </a:lnTo>
                  <a:lnTo>
                    <a:pt x="859" y="680"/>
                  </a:lnTo>
                  <a:lnTo>
                    <a:pt x="873" y="681"/>
                  </a:lnTo>
                  <a:lnTo>
                    <a:pt x="885" y="685"/>
                  </a:lnTo>
                  <a:lnTo>
                    <a:pt x="897" y="691"/>
                  </a:lnTo>
                  <a:lnTo>
                    <a:pt x="906" y="697"/>
                  </a:lnTo>
                  <a:lnTo>
                    <a:pt x="913" y="703"/>
                  </a:lnTo>
                  <a:lnTo>
                    <a:pt x="918" y="707"/>
                  </a:lnTo>
                  <a:lnTo>
                    <a:pt x="919" y="709"/>
                  </a:lnTo>
                  <a:lnTo>
                    <a:pt x="921" y="711"/>
                  </a:lnTo>
                  <a:lnTo>
                    <a:pt x="927" y="716"/>
                  </a:lnTo>
                  <a:lnTo>
                    <a:pt x="936" y="725"/>
                  </a:lnTo>
                  <a:lnTo>
                    <a:pt x="946" y="736"/>
                  </a:lnTo>
                  <a:lnTo>
                    <a:pt x="960" y="749"/>
                  </a:lnTo>
                  <a:lnTo>
                    <a:pt x="974" y="763"/>
                  </a:lnTo>
                  <a:lnTo>
                    <a:pt x="989" y="780"/>
                  </a:lnTo>
                  <a:lnTo>
                    <a:pt x="1006" y="796"/>
                  </a:lnTo>
                  <a:lnTo>
                    <a:pt x="1022" y="813"/>
                  </a:lnTo>
                  <a:lnTo>
                    <a:pt x="1039" y="829"/>
                  </a:lnTo>
                  <a:lnTo>
                    <a:pt x="1054" y="845"/>
                  </a:lnTo>
                  <a:lnTo>
                    <a:pt x="1068" y="859"/>
                  </a:lnTo>
                  <a:lnTo>
                    <a:pt x="1080" y="872"/>
                  </a:lnTo>
                  <a:lnTo>
                    <a:pt x="1090" y="882"/>
                  </a:lnTo>
                  <a:lnTo>
                    <a:pt x="1098" y="891"/>
                  </a:lnTo>
                  <a:lnTo>
                    <a:pt x="1108" y="906"/>
                  </a:lnTo>
                  <a:lnTo>
                    <a:pt x="1114" y="920"/>
                  </a:lnTo>
                  <a:lnTo>
                    <a:pt x="1115" y="934"/>
                  </a:lnTo>
                  <a:lnTo>
                    <a:pt x="1115" y="946"/>
                  </a:lnTo>
                  <a:lnTo>
                    <a:pt x="1114" y="955"/>
                  </a:lnTo>
                  <a:lnTo>
                    <a:pt x="1112" y="961"/>
                  </a:lnTo>
                  <a:lnTo>
                    <a:pt x="1111" y="963"/>
                  </a:lnTo>
                  <a:lnTo>
                    <a:pt x="1101" y="980"/>
                  </a:lnTo>
                  <a:lnTo>
                    <a:pt x="1089" y="996"/>
                  </a:lnTo>
                  <a:lnTo>
                    <a:pt x="1078" y="1013"/>
                  </a:lnTo>
                  <a:lnTo>
                    <a:pt x="1066" y="1028"/>
                  </a:lnTo>
                  <a:lnTo>
                    <a:pt x="1051" y="1042"/>
                  </a:lnTo>
                  <a:lnTo>
                    <a:pt x="1036" y="1057"/>
                  </a:lnTo>
                  <a:lnTo>
                    <a:pt x="1017" y="1069"/>
                  </a:lnTo>
                  <a:lnTo>
                    <a:pt x="996" y="1080"/>
                  </a:lnTo>
                  <a:lnTo>
                    <a:pt x="972" y="1091"/>
                  </a:lnTo>
                  <a:lnTo>
                    <a:pt x="943" y="1099"/>
                  </a:lnTo>
                  <a:lnTo>
                    <a:pt x="911" y="1106"/>
                  </a:lnTo>
                  <a:lnTo>
                    <a:pt x="874" y="1110"/>
                  </a:lnTo>
                  <a:lnTo>
                    <a:pt x="833" y="1112"/>
                  </a:lnTo>
                  <a:lnTo>
                    <a:pt x="783" y="1109"/>
                  </a:lnTo>
                  <a:lnTo>
                    <a:pt x="734" y="1100"/>
                  </a:lnTo>
                  <a:lnTo>
                    <a:pt x="685" y="1084"/>
                  </a:lnTo>
                  <a:lnTo>
                    <a:pt x="636" y="1065"/>
                  </a:lnTo>
                  <a:lnTo>
                    <a:pt x="588" y="1040"/>
                  </a:lnTo>
                  <a:lnTo>
                    <a:pt x="540" y="1012"/>
                  </a:lnTo>
                  <a:lnTo>
                    <a:pt x="494" y="980"/>
                  </a:lnTo>
                  <a:lnTo>
                    <a:pt x="449" y="945"/>
                  </a:lnTo>
                  <a:lnTo>
                    <a:pt x="405" y="908"/>
                  </a:lnTo>
                  <a:lnTo>
                    <a:pt x="363" y="869"/>
                  </a:lnTo>
                  <a:lnTo>
                    <a:pt x="323" y="829"/>
                  </a:lnTo>
                  <a:lnTo>
                    <a:pt x="285" y="789"/>
                  </a:lnTo>
                  <a:lnTo>
                    <a:pt x="245" y="749"/>
                  </a:lnTo>
                  <a:lnTo>
                    <a:pt x="206" y="707"/>
                  </a:lnTo>
                  <a:lnTo>
                    <a:pt x="169" y="663"/>
                  </a:lnTo>
                  <a:lnTo>
                    <a:pt x="134" y="618"/>
                  </a:lnTo>
                  <a:lnTo>
                    <a:pt x="102" y="572"/>
                  </a:lnTo>
                  <a:lnTo>
                    <a:pt x="73" y="525"/>
                  </a:lnTo>
                  <a:lnTo>
                    <a:pt x="48" y="476"/>
                  </a:lnTo>
                  <a:lnTo>
                    <a:pt x="28" y="428"/>
                  </a:lnTo>
                  <a:lnTo>
                    <a:pt x="13" y="379"/>
                  </a:lnTo>
                  <a:lnTo>
                    <a:pt x="4" y="330"/>
                  </a:lnTo>
                  <a:lnTo>
                    <a:pt x="0" y="282"/>
                  </a:lnTo>
                  <a:lnTo>
                    <a:pt x="3" y="239"/>
                  </a:lnTo>
                  <a:lnTo>
                    <a:pt x="7" y="203"/>
                  </a:lnTo>
                  <a:lnTo>
                    <a:pt x="13" y="171"/>
                  </a:lnTo>
                  <a:lnTo>
                    <a:pt x="21" y="143"/>
                  </a:lnTo>
                  <a:lnTo>
                    <a:pt x="32" y="118"/>
                  </a:lnTo>
                  <a:lnTo>
                    <a:pt x="43" y="97"/>
                  </a:lnTo>
                  <a:lnTo>
                    <a:pt x="56" y="78"/>
                  </a:lnTo>
                  <a:lnTo>
                    <a:pt x="71" y="63"/>
                  </a:lnTo>
                  <a:lnTo>
                    <a:pt x="85" y="49"/>
                  </a:lnTo>
                  <a:lnTo>
                    <a:pt x="101" y="36"/>
                  </a:lnTo>
                  <a:lnTo>
                    <a:pt x="117" y="25"/>
                  </a:lnTo>
                  <a:lnTo>
                    <a:pt x="133" y="14"/>
                  </a:lnTo>
                  <a:lnTo>
                    <a:pt x="149" y="4"/>
                  </a:lnTo>
                  <a:lnTo>
                    <a:pt x="152" y="3"/>
                  </a:lnTo>
                  <a:lnTo>
                    <a:pt x="158" y="2"/>
                  </a:lnTo>
                  <a:lnTo>
                    <a:pt x="168" y="0"/>
                  </a:lnTo>
                  <a:lnTo>
                    <a:pt x="180" y="0"/>
                  </a:lnTo>
                  <a:close/>
                </a:path>
              </a:pathLst>
            </a:custGeom>
            <a:solidFill>
              <a:schemeClr val="bg1"/>
            </a:solidFill>
            <a:ln w="0">
              <a:noFill/>
              <a:prstDash val="solid"/>
              <a:round/>
              <a:headEnd/>
              <a:tailEnd/>
            </a:ln>
          </p:spPr>
          <p:txBody>
            <a:bodyPr vert="horz" wrap="square" lIns="91440" tIns="45720" rIns="91440" bIns="4572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aseline="-25000" dirty="0"/>
            </a:p>
          </p:txBody>
        </p:sp>
      </p:grpSp>
      <p:sp>
        <p:nvSpPr>
          <p:cNvPr id="3" name="Rectangle 2"/>
          <p:cNvSpPr/>
          <p:nvPr/>
        </p:nvSpPr>
        <p:spPr>
          <a:xfrm>
            <a:off x="1116920" y="1336699"/>
            <a:ext cx="3806004" cy="492443"/>
          </a:xfrm>
          <a:prstGeom prst="rect">
            <a:avLst/>
          </a:prstGeom>
        </p:spPr>
        <p:txBody>
          <a:bodyPr wrap="square" lIns="0" tIns="0" rIns="0" bIns="0" anchor="t">
            <a:spAutoFit/>
          </a:bodyPr>
          <a:lstStyle/>
          <a:p>
            <a:r>
              <a:rPr lang="en-US" sz="1600" dirty="0" smtClean="0">
                <a:solidFill>
                  <a:srgbClr val="545850"/>
                </a:solidFill>
                <a:cs typeface="Calibri" pitchFamily="34" charset="0"/>
              </a:rPr>
              <a:t>General Counsel/Sr. Attorney</a:t>
            </a:r>
            <a:endParaRPr lang="en-US" sz="1600" dirty="0">
              <a:solidFill>
                <a:srgbClr val="545850"/>
              </a:solidFill>
              <a:cs typeface="Calibri" pitchFamily="34" charset="0"/>
            </a:endParaRPr>
          </a:p>
          <a:p>
            <a:r>
              <a:rPr lang="en-US" sz="1600" dirty="0" smtClean="0">
                <a:solidFill>
                  <a:srgbClr val="545850"/>
                </a:solidFill>
                <a:cs typeface="Calibri" pitchFamily="34" charset="0"/>
              </a:rPr>
              <a:t>Office of Chief Counsel</a:t>
            </a:r>
            <a:endParaRPr lang="en-US" sz="1600" b="1" dirty="0">
              <a:solidFill>
                <a:srgbClr val="545850"/>
              </a:solidFill>
              <a:cs typeface="Calibri" pitchFamily="34" charset="0"/>
            </a:endParaRPr>
          </a:p>
        </p:txBody>
      </p:sp>
      <p:sp>
        <p:nvSpPr>
          <p:cNvPr id="4" name="Rectangle 3"/>
          <p:cNvSpPr/>
          <p:nvPr/>
        </p:nvSpPr>
        <p:spPr>
          <a:xfrm>
            <a:off x="1116920" y="2041021"/>
            <a:ext cx="3812828" cy="307777"/>
          </a:xfrm>
          <a:prstGeom prst="rect">
            <a:avLst/>
          </a:prstGeom>
        </p:spPr>
        <p:txBody>
          <a:bodyPr wrap="square" lIns="0" tIns="0" rIns="0" bIns="0" anchor="ctr">
            <a:spAutoFit/>
          </a:bodyPr>
          <a:lstStyle/>
          <a:p>
            <a:r>
              <a:rPr lang="en-US" sz="2000" b="1" cap="all" dirty="0">
                <a:solidFill>
                  <a:srgbClr val="545850"/>
                </a:solidFill>
                <a:latin typeface="+mj-lt"/>
                <a:ea typeface="Microsoft YaHei" pitchFamily="34" charset="-122"/>
                <a:cs typeface="Segoe UI" panose="020B0502040204020203" pitchFamily="34" charset="0"/>
              </a:rPr>
              <a:t>PHONE</a:t>
            </a:r>
            <a:endParaRPr lang="en-US" sz="1800" b="1" cap="all" dirty="0">
              <a:solidFill>
                <a:srgbClr val="545850"/>
              </a:solidFill>
              <a:latin typeface="+mj-lt"/>
              <a:ea typeface="Microsoft YaHei" pitchFamily="34" charset="-122"/>
              <a:cs typeface="Segoe UI" panose="020B0502040204020203" pitchFamily="34" charset="0"/>
            </a:endParaRPr>
          </a:p>
        </p:txBody>
      </p:sp>
      <p:sp>
        <p:nvSpPr>
          <p:cNvPr id="5" name="Rectangle 4"/>
          <p:cNvSpPr/>
          <p:nvPr/>
        </p:nvSpPr>
        <p:spPr>
          <a:xfrm>
            <a:off x="1129112" y="2331250"/>
            <a:ext cx="3804537" cy="246221"/>
          </a:xfrm>
          <a:prstGeom prst="rect">
            <a:avLst/>
          </a:prstGeom>
        </p:spPr>
        <p:txBody>
          <a:bodyPr wrap="square" lIns="0" tIns="0" rIns="0" bIns="0" anchor="t">
            <a:spAutoFit/>
          </a:bodyPr>
          <a:lstStyle/>
          <a:p>
            <a:r>
              <a:rPr lang="en-US" sz="1600" b="1" dirty="0">
                <a:solidFill>
                  <a:srgbClr val="545850"/>
                </a:solidFill>
                <a:cs typeface="Calibri" pitchFamily="34" charset="0"/>
              </a:rPr>
              <a:t>t: </a:t>
            </a:r>
            <a:r>
              <a:rPr lang="en-US" sz="1600" dirty="0" smtClean="0">
                <a:solidFill>
                  <a:srgbClr val="545850"/>
                </a:solidFill>
                <a:cs typeface="Calibri" pitchFamily="34" charset="0"/>
              </a:rPr>
              <a:t>501.682.0743  </a:t>
            </a:r>
            <a:endParaRPr lang="en-US" sz="1600" b="1" dirty="0">
              <a:solidFill>
                <a:srgbClr val="545850"/>
              </a:solidFill>
              <a:cs typeface="Calibri" pitchFamily="34" charset="0"/>
            </a:endParaRPr>
          </a:p>
        </p:txBody>
      </p:sp>
      <p:sp>
        <p:nvSpPr>
          <p:cNvPr id="7" name="Rectangle 6"/>
          <p:cNvSpPr/>
          <p:nvPr/>
        </p:nvSpPr>
        <p:spPr>
          <a:xfrm>
            <a:off x="1116920" y="2804797"/>
            <a:ext cx="3804371" cy="307777"/>
          </a:xfrm>
          <a:prstGeom prst="rect">
            <a:avLst/>
          </a:prstGeom>
        </p:spPr>
        <p:txBody>
          <a:bodyPr wrap="square" lIns="0" tIns="0" rIns="0" bIns="0" anchor="ctr">
            <a:spAutoFit/>
          </a:bodyPr>
          <a:lstStyle/>
          <a:p>
            <a:r>
              <a:rPr lang="en-US" sz="2000" b="1" cap="all" dirty="0">
                <a:solidFill>
                  <a:srgbClr val="545850"/>
                </a:solidFill>
                <a:latin typeface="+mj-lt"/>
                <a:ea typeface="Microsoft YaHei" pitchFamily="34" charset="-122"/>
                <a:cs typeface="Segoe UI" panose="020B0502040204020203" pitchFamily="34" charset="0"/>
              </a:rPr>
              <a:t>EMAIL</a:t>
            </a:r>
            <a:endParaRPr lang="en-US" sz="1800" b="1" cap="all" dirty="0">
              <a:solidFill>
                <a:srgbClr val="545850"/>
              </a:solidFill>
              <a:latin typeface="+mj-lt"/>
              <a:ea typeface="Microsoft YaHei" pitchFamily="34" charset="-122"/>
              <a:cs typeface="Segoe UI" panose="020B0502040204020203" pitchFamily="34" charset="0"/>
            </a:endParaRPr>
          </a:p>
        </p:txBody>
      </p:sp>
      <p:sp>
        <p:nvSpPr>
          <p:cNvPr id="8" name="Rectangle 7"/>
          <p:cNvSpPr/>
          <p:nvPr/>
        </p:nvSpPr>
        <p:spPr>
          <a:xfrm>
            <a:off x="1110824" y="3582639"/>
            <a:ext cx="3789206" cy="307777"/>
          </a:xfrm>
          <a:prstGeom prst="rect">
            <a:avLst/>
          </a:prstGeom>
        </p:spPr>
        <p:txBody>
          <a:bodyPr wrap="square" lIns="0" tIns="0" rIns="0" bIns="0" anchor="ctr">
            <a:spAutoFit/>
          </a:bodyPr>
          <a:lstStyle/>
          <a:p>
            <a:r>
              <a:rPr lang="en-US" sz="2000" b="1" cap="all" dirty="0">
                <a:solidFill>
                  <a:srgbClr val="545850"/>
                </a:solidFill>
                <a:latin typeface="+mj-lt"/>
                <a:ea typeface="Microsoft YaHei" pitchFamily="34" charset="-122"/>
                <a:cs typeface="Segoe UI" panose="020B0502040204020203" pitchFamily="34" charset="0"/>
              </a:rPr>
              <a:t>WEBSITE</a:t>
            </a:r>
            <a:endParaRPr lang="en-US" sz="1800" b="1" cap="all" dirty="0">
              <a:solidFill>
                <a:srgbClr val="545850"/>
              </a:solidFill>
              <a:latin typeface="+mj-lt"/>
              <a:ea typeface="Microsoft YaHei" pitchFamily="34" charset="-122"/>
              <a:cs typeface="Segoe UI" panose="020B0502040204020203" pitchFamily="34" charset="0"/>
            </a:endParaRPr>
          </a:p>
        </p:txBody>
      </p:sp>
      <p:sp>
        <p:nvSpPr>
          <p:cNvPr id="9" name="Rectangle 8"/>
          <p:cNvSpPr/>
          <p:nvPr/>
        </p:nvSpPr>
        <p:spPr>
          <a:xfrm>
            <a:off x="1129112" y="3099099"/>
            <a:ext cx="3807366" cy="246221"/>
          </a:xfrm>
          <a:prstGeom prst="rect">
            <a:avLst/>
          </a:prstGeom>
        </p:spPr>
        <p:txBody>
          <a:bodyPr wrap="square" lIns="0" tIns="0" rIns="0" bIns="0" anchor="t">
            <a:spAutoFit/>
          </a:bodyPr>
          <a:lstStyle/>
          <a:p>
            <a:r>
              <a:rPr lang="en-US" sz="1600" smtClean="0">
                <a:solidFill>
                  <a:srgbClr val="545850"/>
                </a:solidFill>
                <a:cs typeface="Calibri" pitchFamily="34" charset="0"/>
              </a:rPr>
              <a:t>Tracy.Rothermel@Arkansas.gov</a:t>
            </a:r>
            <a:endParaRPr lang="en-US" sz="1600" b="1" dirty="0">
              <a:solidFill>
                <a:srgbClr val="545850"/>
              </a:solidFill>
              <a:cs typeface="Calibri" pitchFamily="34" charset="0"/>
            </a:endParaRPr>
          </a:p>
        </p:txBody>
      </p:sp>
      <p:sp>
        <p:nvSpPr>
          <p:cNvPr id="46" name="Rectangle 45"/>
          <p:cNvSpPr/>
          <p:nvPr/>
        </p:nvSpPr>
        <p:spPr>
          <a:xfrm>
            <a:off x="1110824" y="3869360"/>
            <a:ext cx="3768734" cy="246221"/>
          </a:xfrm>
          <a:prstGeom prst="rect">
            <a:avLst/>
          </a:prstGeom>
        </p:spPr>
        <p:txBody>
          <a:bodyPr wrap="square" lIns="0" tIns="0" rIns="0" bIns="0" anchor="t">
            <a:spAutoFit/>
          </a:bodyPr>
          <a:lstStyle/>
          <a:p>
            <a:r>
              <a:rPr lang="en-US" sz="1600" dirty="0" smtClean="0">
                <a:solidFill>
                  <a:srgbClr val="545850"/>
                </a:solidFill>
                <a:cs typeface="Calibri" pitchFamily="34" charset="0"/>
              </a:rPr>
              <a:t>www.ee.arkansas.gov</a:t>
            </a:r>
            <a:endParaRPr lang="en-US" sz="1600" dirty="0">
              <a:solidFill>
                <a:srgbClr val="545850"/>
              </a:solidFill>
              <a:cs typeface="Calibri" pitchFamily="34" charset="0"/>
            </a:endParaRPr>
          </a:p>
        </p:txBody>
      </p:sp>
      <p:pic>
        <p:nvPicPr>
          <p:cNvPr id="49" name="Picture Placeholder 20"/>
          <p:cNvPicPr>
            <a:picLocks noChangeAspect="1"/>
          </p:cNvPicPr>
          <p:nvPr/>
        </p:nvPicPr>
        <p:blipFill rotWithShape="1">
          <a:blip r:embed="rId2">
            <a:extLst>
              <a:ext uri="{28A0092B-C50C-407E-A947-70E740481C1C}">
                <a14:useLocalDpi xmlns:a14="http://schemas.microsoft.com/office/drawing/2010/main" val="0"/>
              </a:ext>
            </a:extLst>
          </a:blip>
          <a:srcRect l="18924" t="32259" r="48858" b="-18754"/>
          <a:stretch/>
        </p:blipFill>
        <p:spPr>
          <a:xfrm>
            <a:off x="5427735" y="-1"/>
            <a:ext cx="3716265" cy="5143501"/>
          </a:xfrm>
          <a:prstGeom prst="rect">
            <a:avLst/>
          </a:prstGeom>
        </p:spPr>
      </p:pic>
      <p:grpSp>
        <p:nvGrpSpPr>
          <p:cNvPr id="52" name="Group 51"/>
          <p:cNvGrpSpPr/>
          <p:nvPr/>
        </p:nvGrpSpPr>
        <p:grpSpPr>
          <a:xfrm>
            <a:off x="603296" y="4393798"/>
            <a:ext cx="365635" cy="365635"/>
            <a:chOff x="3641771" y="4393798"/>
            <a:chExt cx="365635" cy="365635"/>
          </a:xfrm>
        </p:grpSpPr>
        <p:sp>
          <p:nvSpPr>
            <p:cNvPr id="50" name="Freeform 6"/>
            <p:cNvSpPr>
              <a:spLocks noEditPoints="1"/>
            </p:cNvSpPr>
            <p:nvPr/>
          </p:nvSpPr>
          <p:spPr bwMode="auto">
            <a:xfrm>
              <a:off x="3641771" y="4393798"/>
              <a:ext cx="365635" cy="365635"/>
            </a:xfrm>
            <a:custGeom>
              <a:avLst/>
              <a:gdLst>
                <a:gd name="T0" fmla="*/ 1657 w 3993"/>
                <a:gd name="T1" fmla="*/ 346 h 3992"/>
                <a:gd name="T2" fmla="*/ 1242 w 3993"/>
                <a:gd name="T3" fmla="*/ 490 h 3992"/>
                <a:gd name="T4" fmla="*/ 884 w 3993"/>
                <a:gd name="T5" fmla="*/ 732 h 3992"/>
                <a:gd name="T6" fmla="*/ 600 w 3993"/>
                <a:gd name="T7" fmla="*/ 1054 h 3992"/>
                <a:gd name="T8" fmla="*/ 405 w 3993"/>
                <a:gd name="T9" fmla="*/ 1443 h 3992"/>
                <a:gd name="T10" fmla="*/ 315 w 3993"/>
                <a:gd name="T11" fmla="*/ 1881 h 3992"/>
                <a:gd name="T12" fmla="*/ 346 w 3993"/>
                <a:gd name="T13" fmla="*/ 2335 h 3992"/>
                <a:gd name="T14" fmla="*/ 490 w 3993"/>
                <a:gd name="T15" fmla="*/ 2750 h 3992"/>
                <a:gd name="T16" fmla="*/ 732 w 3993"/>
                <a:gd name="T17" fmla="*/ 3108 h 3992"/>
                <a:gd name="T18" fmla="*/ 1055 w 3993"/>
                <a:gd name="T19" fmla="*/ 3392 h 3992"/>
                <a:gd name="T20" fmla="*/ 1443 w 3993"/>
                <a:gd name="T21" fmla="*/ 3586 h 3992"/>
                <a:gd name="T22" fmla="*/ 1881 w 3993"/>
                <a:gd name="T23" fmla="*/ 3676 h 3992"/>
                <a:gd name="T24" fmla="*/ 2336 w 3993"/>
                <a:gd name="T25" fmla="*/ 3646 h 3992"/>
                <a:gd name="T26" fmla="*/ 2751 w 3993"/>
                <a:gd name="T27" fmla="*/ 3501 h 3992"/>
                <a:gd name="T28" fmla="*/ 3109 w 3993"/>
                <a:gd name="T29" fmla="*/ 3260 h 3992"/>
                <a:gd name="T30" fmla="*/ 3394 w 3993"/>
                <a:gd name="T31" fmla="*/ 2937 h 3992"/>
                <a:gd name="T32" fmla="*/ 3588 w 3993"/>
                <a:gd name="T33" fmla="*/ 2548 h 3992"/>
                <a:gd name="T34" fmla="*/ 3678 w 3993"/>
                <a:gd name="T35" fmla="*/ 2111 h 3992"/>
                <a:gd name="T36" fmla="*/ 3647 w 3993"/>
                <a:gd name="T37" fmla="*/ 1656 h 3992"/>
                <a:gd name="T38" fmla="*/ 3503 w 3993"/>
                <a:gd name="T39" fmla="*/ 1241 h 3992"/>
                <a:gd name="T40" fmla="*/ 3261 w 3993"/>
                <a:gd name="T41" fmla="*/ 883 h 3992"/>
                <a:gd name="T42" fmla="*/ 2938 w 3993"/>
                <a:gd name="T43" fmla="*/ 599 h 3992"/>
                <a:gd name="T44" fmla="*/ 2550 w 3993"/>
                <a:gd name="T45" fmla="*/ 405 h 3992"/>
                <a:gd name="T46" fmla="*/ 2111 w 3993"/>
                <a:gd name="T47" fmla="*/ 315 h 3992"/>
                <a:gd name="T48" fmla="*/ 2238 w 3993"/>
                <a:gd name="T49" fmla="*/ 14 h 3992"/>
                <a:gd name="T50" fmla="*/ 2693 w 3993"/>
                <a:gd name="T51" fmla="*/ 125 h 3992"/>
                <a:gd name="T52" fmla="*/ 3101 w 3993"/>
                <a:gd name="T53" fmla="*/ 333 h 3992"/>
                <a:gd name="T54" fmla="*/ 3448 w 3993"/>
                <a:gd name="T55" fmla="*/ 625 h 3992"/>
                <a:gd name="T56" fmla="*/ 3720 w 3993"/>
                <a:gd name="T57" fmla="*/ 989 h 3992"/>
                <a:gd name="T58" fmla="*/ 3906 w 3993"/>
                <a:gd name="T59" fmla="*/ 1409 h 3992"/>
                <a:gd name="T60" fmla="*/ 3990 w 3993"/>
                <a:gd name="T61" fmla="*/ 1874 h 3992"/>
                <a:gd name="T62" fmla="*/ 3961 w 3993"/>
                <a:gd name="T63" fmla="*/ 2354 h 3992"/>
                <a:gd name="T64" fmla="*/ 3825 w 3993"/>
                <a:gd name="T65" fmla="*/ 2798 h 3992"/>
                <a:gd name="T66" fmla="*/ 3594 w 3993"/>
                <a:gd name="T67" fmla="*/ 3193 h 3992"/>
                <a:gd name="T68" fmla="*/ 3283 w 3993"/>
                <a:gd name="T69" fmla="*/ 3522 h 3992"/>
                <a:gd name="T70" fmla="*/ 2904 w 3993"/>
                <a:gd name="T71" fmla="*/ 3774 h 3992"/>
                <a:gd name="T72" fmla="*/ 2471 w 3993"/>
                <a:gd name="T73" fmla="*/ 3934 h 3992"/>
                <a:gd name="T74" fmla="*/ 1996 w 3993"/>
                <a:gd name="T75" fmla="*/ 3992 h 3992"/>
                <a:gd name="T76" fmla="*/ 1522 w 3993"/>
                <a:gd name="T77" fmla="*/ 3934 h 3992"/>
                <a:gd name="T78" fmla="*/ 1089 w 3993"/>
                <a:gd name="T79" fmla="*/ 3774 h 3992"/>
                <a:gd name="T80" fmla="*/ 710 w 3993"/>
                <a:gd name="T81" fmla="*/ 3522 h 3992"/>
                <a:gd name="T82" fmla="*/ 398 w 3993"/>
                <a:gd name="T83" fmla="*/ 3193 h 3992"/>
                <a:gd name="T84" fmla="*/ 169 w 3993"/>
                <a:gd name="T85" fmla="*/ 2798 h 3992"/>
                <a:gd name="T86" fmla="*/ 33 w 3993"/>
                <a:gd name="T87" fmla="*/ 2354 h 3992"/>
                <a:gd name="T88" fmla="*/ 3 w 3993"/>
                <a:gd name="T89" fmla="*/ 1874 h 3992"/>
                <a:gd name="T90" fmla="*/ 87 w 3993"/>
                <a:gd name="T91" fmla="*/ 1409 h 3992"/>
                <a:gd name="T92" fmla="*/ 273 w 3993"/>
                <a:gd name="T93" fmla="*/ 989 h 3992"/>
                <a:gd name="T94" fmla="*/ 545 w 3993"/>
                <a:gd name="T95" fmla="*/ 625 h 3992"/>
                <a:gd name="T96" fmla="*/ 892 w 3993"/>
                <a:gd name="T97" fmla="*/ 333 h 3992"/>
                <a:gd name="T98" fmla="*/ 1300 w 3993"/>
                <a:gd name="T99" fmla="*/ 125 h 3992"/>
                <a:gd name="T100" fmla="*/ 1756 w 3993"/>
                <a:gd name="T101" fmla="*/ 14 h 3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993" h="3992">
                  <a:moveTo>
                    <a:pt x="1996" y="312"/>
                  </a:moveTo>
                  <a:lnTo>
                    <a:pt x="1881" y="315"/>
                  </a:lnTo>
                  <a:lnTo>
                    <a:pt x="1768" y="327"/>
                  </a:lnTo>
                  <a:lnTo>
                    <a:pt x="1657" y="346"/>
                  </a:lnTo>
                  <a:lnTo>
                    <a:pt x="1549" y="372"/>
                  </a:lnTo>
                  <a:lnTo>
                    <a:pt x="1443" y="405"/>
                  </a:lnTo>
                  <a:lnTo>
                    <a:pt x="1340" y="444"/>
                  </a:lnTo>
                  <a:lnTo>
                    <a:pt x="1242" y="490"/>
                  </a:lnTo>
                  <a:lnTo>
                    <a:pt x="1146" y="542"/>
                  </a:lnTo>
                  <a:lnTo>
                    <a:pt x="1055" y="599"/>
                  </a:lnTo>
                  <a:lnTo>
                    <a:pt x="968" y="662"/>
                  </a:lnTo>
                  <a:lnTo>
                    <a:pt x="884" y="732"/>
                  </a:lnTo>
                  <a:lnTo>
                    <a:pt x="805" y="806"/>
                  </a:lnTo>
                  <a:lnTo>
                    <a:pt x="732" y="883"/>
                  </a:lnTo>
                  <a:lnTo>
                    <a:pt x="663" y="967"/>
                  </a:lnTo>
                  <a:lnTo>
                    <a:pt x="600" y="1054"/>
                  </a:lnTo>
                  <a:lnTo>
                    <a:pt x="541" y="1145"/>
                  </a:lnTo>
                  <a:lnTo>
                    <a:pt x="490" y="1241"/>
                  </a:lnTo>
                  <a:lnTo>
                    <a:pt x="444" y="1341"/>
                  </a:lnTo>
                  <a:lnTo>
                    <a:pt x="405" y="1443"/>
                  </a:lnTo>
                  <a:lnTo>
                    <a:pt x="373" y="1548"/>
                  </a:lnTo>
                  <a:lnTo>
                    <a:pt x="346" y="1656"/>
                  </a:lnTo>
                  <a:lnTo>
                    <a:pt x="328" y="1767"/>
                  </a:lnTo>
                  <a:lnTo>
                    <a:pt x="315" y="1881"/>
                  </a:lnTo>
                  <a:lnTo>
                    <a:pt x="312" y="1996"/>
                  </a:lnTo>
                  <a:lnTo>
                    <a:pt x="315" y="2111"/>
                  </a:lnTo>
                  <a:lnTo>
                    <a:pt x="328" y="2224"/>
                  </a:lnTo>
                  <a:lnTo>
                    <a:pt x="346" y="2335"/>
                  </a:lnTo>
                  <a:lnTo>
                    <a:pt x="373" y="2443"/>
                  </a:lnTo>
                  <a:lnTo>
                    <a:pt x="405" y="2548"/>
                  </a:lnTo>
                  <a:lnTo>
                    <a:pt x="444" y="2652"/>
                  </a:lnTo>
                  <a:lnTo>
                    <a:pt x="490" y="2750"/>
                  </a:lnTo>
                  <a:lnTo>
                    <a:pt x="541" y="2846"/>
                  </a:lnTo>
                  <a:lnTo>
                    <a:pt x="600" y="2937"/>
                  </a:lnTo>
                  <a:lnTo>
                    <a:pt x="663" y="3024"/>
                  </a:lnTo>
                  <a:lnTo>
                    <a:pt x="732" y="3108"/>
                  </a:lnTo>
                  <a:lnTo>
                    <a:pt x="805" y="3187"/>
                  </a:lnTo>
                  <a:lnTo>
                    <a:pt x="884" y="3260"/>
                  </a:lnTo>
                  <a:lnTo>
                    <a:pt x="968" y="3329"/>
                  </a:lnTo>
                  <a:lnTo>
                    <a:pt x="1055" y="3392"/>
                  </a:lnTo>
                  <a:lnTo>
                    <a:pt x="1146" y="3450"/>
                  </a:lnTo>
                  <a:lnTo>
                    <a:pt x="1242" y="3501"/>
                  </a:lnTo>
                  <a:lnTo>
                    <a:pt x="1340" y="3547"/>
                  </a:lnTo>
                  <a:lnTo>
                    <a:pt x="1443" y="3586"/>
                  </a:lnTo>
                  <a:lnTo>
                    <a:pt x="1549" y="3619"/>
                  </a:lnTo>
                  <a:lnTo>
                    <a:pt x="1657" y="3646"/>
                  </a:lnTo>
                  <a:lnTo>
                    <a:pt x="1768" y="3664"/>
                  </a:lnTo>
                  <a:lnTo>
                    <a:pt x="1881" y="3676"/>
                  </a:lnTo>
                  <a:lnTo>
                    <a:pt x="1996" y="3680"/>
                  </a:lnTo>
                  <a:lnTo>
                    <a:pt x="2111" y="3676"/>
                  </a:lnTo>
                  <a:lnTo>
                    <a:pt x="2225" y="3664"/>
                  </a:lnTo>
                  <a:lnTo>
                    <a:pt x="2336" y="3646"/>
                  </a:lnTo>
                  <a:lnTo>
                    <a:pt x="2444" y="3619"/>
                  </a:lnTo>
                  <a:lnTo>
                    <a:pt x="2550" y="3586"/>
                  </a:lnTo>
                  <a:lnTo>
                    <a:pt x="2652" y="3547"/>
                  </a:lnTo>
                  <a:lnTo>
                    <a:pt x="2751" y="3501"/>
                  </a:lnTo>
                  <a:lnTo>
                    <a:pt x="2847" y="3450"/>
                  </a:lnTo>
                  <a:lnTo>
                    <a:pt x="2938" y="3392"/>
                  </a:lnTo>
                  <a:lnTo>
                    <a:pt x="3026" y="3329"/>
                  </a:lnTo>
                  <a:lnTo>
                    <a:pt x="3109" y="3260"/>
                  </a:lnTo>
                  <a:lnTo>
                    <a:pt x="3187" y="3187"/>
                  </a:lnTo>
                  <a:lnTo>
                    <a:pt x="3261" y="3108"/>
                  </a:lnTo>
                  <a:lnTo>
                    <a:pt x="3330" y="3024"/>
                  </a:lnTo>
                  <a:lnTo>
                    <a:pt x="3394" y="2937"/>
                  </a:lnTo>
                  <a:lnTo>
                    <a:pt x="3451" y="2846"/>
                  </a:lnTo>
                  <a:lnTo>
                    <a:pt x="3503" y="2750"/>
                  </a:lnTo>
                  <a:lnTo>
                    <a:pt x="3549" y="2652"/>
                  </a:lnTo>
                  <a:lnTo>
                    <a:pt x="3588" y="2548"/>
                  </a:lnTo>
                  <a:lnTo>
                    <a:pt x="3621" y="2443"/>
                  </a:lnTo>
                  <a:lnTo>
                    <a:pt x="3647" y="2335"/>
                  </a:lnTo>
                  <a:lnTo>
                    <a:pt x="3666" y="2224"/>
                  </a:lnTo>
                  <a:lnTo>
                    <a:pt x="3678" y="2111"/>
                  </a:lnTo>
                  <a:lnTo>
                    <a:pt x="3681" y="1996"/>
                  </a:lnTo>
                  <a:lnTo>
                    <a:pt x="3678" y="1881"/>
                  </a:lnTo>
                  <a:lnTo>
                    <a:pt x="3666" y="1767"/>
                  </a:lnTo>
                  <a:lnTo>
                    <a:pt x="3647" y="1656"/>
                  </a:lnTo>
                  <a:lnTo>
                    <a:pt x="3621" y="1548"/>
                  </a:lnTo>
                  <a:lnTo>
                    <a:pt x="3588" y="1443"/>
                  </a:lnTo>
                  <a:lnTo>
                    <a:pt x="3549" y="1341"/>
                  </a:lnTo>
                  <a:lnTo>
                    <a:pt x="3503" y="1241"/>
                  </a:lnTo>
                  <a:lnTo>
                    <a:pt x="3451" y="1145"/>
                  </a:lnTo>
                  <a:lnTo>
                    <a:pt x="3394" y="1054"/>
                  </a:lnTo>
                  <a:lnTo>
                    <a:pt x="3330" y="967"/>
                  </a:lnTo>
                  <a:lnTo>
                    <a:pt x="3261" y="883"/>
                  </a:lnTo>
                  <a:lnTo>
                    <a:pt x="3187" y="806"/>
                  </a:lnTo>
                  <a:lnTo>
                    <a:pt x="3109" y="732"/>
                  </a:lnTo>
                  <a:lnTo>
                    <a:pt x="3026" y="662"/>
                  </a:lnTo>
                  <a:lnTo>
                    <a:pt x="2938" y="599"/>
                  </a:lnTo>
                  <a:lnTo>
                    <a:pt x="2847" y="542"/>
                  </a:lnTo>
                  <a:lnTo>
                    <a:pt x="2751" y="490"/>
                  </a:lnTo>
                  <a:lnTo>
                    <a:pt x="2652" y="444"/>
                  </a:lnTo>
                  <a:lnTo>
                    <a:pt x="2550" y="405"/>
                  </a:lnTo>
                  <a:lnTo>
                    <a:pt x="2444" y="372"/>
                  </a:lnTo>
                  <a:lnTo>
                    <a:pt x="2336" y="346"/>
                  </a:lnTo>
                  <a:lnTo>
                    <a:pt x="2225" y="327"/>
                  </a:lnTo>
                  <a:lnTo>
                    <a:pt x="2111" y="315"/>
                  </a:lnTo>
                  <a:lnTo>
                    <a:pt x="1996" y="312"/>
                  </a:lnTo>
                  <a:close/>
                  <a:moveTo>
                    <a:pt x="1996" y="0"/>
                  </a:moveTo>
                  <a:lnTo>
                    <a:pt x="2119" y="3"/>
                  </a:lnTo>
                  <a:lnTo>
                    <a:pt x="2238" y="14"/>
                  </a:lnTo>
                  <a:lnTo>
                    <a:pt x="2355" y="32"/>
                  </a:lnTo>
                  <a:lnTo>
                    <a:pt x="2471" y="57"/>
                  </a:lnTo>
                  <a:lnTo>
                    <a:pt x="2584" y="87"/>
                  </a:lnTo>
                  <a:lnTo>
                    <a:pt x="2693" y="125"/>
                  </a:lnTo>
                  <a:lnTo>
                    <a:pt x="2800" y="168"/>
                  </a:lnTo>
                  <a:lnTo>
                    <a:pt x="2904" y="217"/>
                  </a:lnTo>
                  <a:lnTo>
                    <a:pt x="3004" y="273"/>
                  </a:lnTo>
                  <a:lnTo>
                    <a:pt x="3101" y="333"/>
                  </a:lnTo>
                  <a:lnTo>
                    <a:pt x="3194" y="399"/>
                  </a:lnTo>
                  <a:lnTo>
                    <a:pt x="3283" y="469"/>
                  </a:lnTo>
                  <a:lnTo>
                    <a:pt x="3368" y="545"/>
                  </a:lnTo>
                  <a:lnTo>
                    <a:pt x="3448" y="625"/>
                  </a:lnTo>
                  <a:lnTo>
                    <a:pt x="3523" y="710"/>
                  </a:lnTo>
                  <a:lnTo>
                    <a:pt x="3594" y="798"/>
                  </a:lnTo>
                  <a:lnTo>
                    <a:pt x="3659" y="892"/>
                  </a:lnTo>
                  <a:lnTo>
                    <a:pt x="3720" y="989"/>
                  </a:lnTo>
                  <a:lnTo>
                    <a:pt x="3776" y="1088"/>
                  </a:lnTo>
                  <a:lnTo>
                    <a:pt x="3825" y="1193"/>
                  </a:lnTo>
                  <a:lnTo>
                    <a:pt x="3868" y="1300"/>
                  </a:lnTo>
                  <a:lnTo>
                    <a:pt x="3906" y="1409"/>
                  </a:lnTo>
                  <a:lnTo>
                    <a:pt x="3936" y="1522"/>
                  </a:lnTo>
                  <a:lnTo>
                    <a:pt x="3961" y="1637"/>
                  </a:lnTo>
                  <a:lnTo>
                    <a:pt x="3979" y="1755"/>
                  </a:lnTo>
                  <a:lnTo>
                    <a:pt x="3990" y="1874"/>
                  </a:lnTo>
                  <a:lnTo>
                    <a:pt x="3993" y="1996"/>
                  </a:lnTo>
                  <a:lnTo>
                    <a:pt x="3990" y="2118"/>
                  </a:lnTo>
                  <a:lnTo>
                    <a:pt x="3979" y="2236"/>
                  </a:lnTo>
                  <a:lnTo>
                    <a:pt x="3961" y="2354"/>
                  </a:lnTo>
                  <a:lnTo>
                    <a:pt x="3936" y="2470"/>
                  </a:lnTo>
                  <a:lnTo>
                    <a:pt x="3906" y="2582"/>
                  </a:lnTo>
                  <a:lnTo>
                    <a:pt x="3868" y="2692"/>
                  </a:lnTo>
                  <a:lnTo>
                    <a:pt x="3825" y="2798"/>
                  </a:lnTo>
                  <a:lnTo>
                    <a:pt x="3776" y="2903"/>
                  </a:lnTo>
                  <a:lnTo>
                    <a:pt x="3720" y="3004"/>
                  </a:lnTo>
                  <a:lnTo>
                    <a:pt x="3659" y="3099"/>
                  </a:lnTo>
                  <a:lnTo>
                    <a:pt x="3594" y="3193"/>
                  </a:lnTo>
                  <a:lnTo>
                    <a:pt x="3523" y="3281"/>
                  </a:lnTo>
                  <a:lnTo>
                    <a:pt x="3448" y="3366"/>
                  </a:lnTo>
                  <a:lnTo>
                    <a:pt x="3368" y="3447"/>
                  </a:lnTo>
                  <a:lnTo>
                    <a:pt x="3283" y="3522"/>
                  </a:lnTo>
                  <a:lnTo>
                    <a:pt x="3194" y="3593"/>
                  </a:lnTo>
                  <a:lnTo>
                    <a:pt x="3101" y="3659"/>
                  </a:lnTo>
                  <a:lnTo>
                    <a:pt x="3004" y="3718"/>
                  </a:lnTo>
                  <a:lnTo>
                    <a:pt x="2904" y="3774"/>
                  </a:lnTo>
                  <a:lnTo>
                    <a:pt x="2800" y="3823"/>
                  </a:lnTo>
                  <a:lnTo>
                    <a:pt x="2693" y="3866"/>
                  </a:lnTo>
                  <a:lnTo>
                    <a:pt x="2584" y="3904"/>
                  </a:lnTo>
                  <a:lnTo>
                    <a:pt x="2471" y="3934"/>
                  </a:lnTo>
                  <a:lnTo>
                    <a:pt x="2355" y="3959"/>
                  </a:lnTo>
                  <a:lnTo>
                    <a:pt x="2238" y="3977"/>
                  </a:lnTo>
                  <a:lnTo>
                    <a:pt x="2119" y="3988"/>
                  </a:lnTo>
                  <a:lnTo>
                    <a:pt x="1996" y="3992"/>
                  </a:lnTo>
                  <a:lnTo>
                    <a:pt x="1875" y="3988"/>
                  </a:lnTo>
                  <a:lnTo>
                    <a:pt x="1756" y="3977"/>
                  </a:lnTo>
                  <a:lnTo>
                    <a:pt x="1638" y="3959"/>
                  </a:lnTo>
                  <a:lnTo>
                    <a:pt x="1522" y="3934"/>
                  </a:lnTo>
                  <a:lnTo>
                    <a:pt x="1409" y="3904"/>
                  </a:lnTo>
                  <a:lnTo>
                    <a:pt x="1300" y="3866"/>
                  </a:lnTo>
                  <a:lnTo>
                    <a:pt x="1193" y="3823"/>
                  </a:lnTo>
                  <a:lnTo>
                    <a:pt x="1089" y="3774"/>
                  </a:lnTo>
                  <a:lnTo>
                    <a:pt x="988" y="3718"/>
                  </a:lnTo>
                  <a:lnTo>
                    <a:pt x="892" y="3659"/>
                  </a:lnTo>
                  <a:lnTo>
                    <a:pt x="799" y="3593"/>
                  </a:lnTo>
                  <a:lnTo>
                    <a:pt x="710" y="3522"/>
                  </a:lnTo>
                  <a:lnTo>
                    <a:pt x="625" y="3447"/>
                  </a:lnTo>
                  <a:lnTo>
                    <a:pt x="545" y="3366"/>
                  </a:lnTo>
                  <a:lnTo>
                    <a:pt x="470" y="3281"/>
                  </a:lnTo>
                  <a:lnTo>
                    <a:pt x="398" y="3193"/>
                  </a:lnTo>
                  <a:lnTo>
                    <a:pt x="332" y="3099"/>
                  </a:lnTo>
                  <a:lnTo>
                    <a:pt x="273" y="3004"/>
                  </a:lnTo>
                  <a:lnTo>
                    <a:pt x="217" y="2903"/>
                  </a:lnTo>
                  <a:lnTo>
                    <a:pt x="169" y="2798"/>
                  </a:lnTo>
                  <a:lnTo>
                    <a:pt x="125" y="2692"/>
                  </a:lnTo>
                  <a:lnTo>
                    <a:pt x="87" y="2582"/>
                  </a:lnTo>
                  <a:lnTo>
                    <a:pt x="57" y="2470"/>
                  </a:lnTo>
                  <a:lnTo>
                    <a:pt x="33" y="2354"/>
                  </a:lnTo>
                  <a:lnTo>
                    <a:pt x="14" y="2236"/>
                  </a:lnTo>
                  <a:lnTo>
                    <a:pt x="3" y="2118"/>
                  </a:lnTo>
                  <a:lnTo>
                    <a:pt x="0" y="1996"/>
                  </a:lnTo>
                  <a:lnTo>
                    <a:pt x="3" y="1874"/>
                  </a:lnTo>
                  <a:lnTo>
                    <a:pt x="14" y="1755"/>
                  </a:lnTo>
                  <a:lnTo>
                    <a:pt x="33" y="1637"/>
                  </a:lnTo>
                  <a:lnTo>
                    <a:pt x="57" y="1522"/>
                  </a:lnTo>
                  <a:lnTo>
                    <a:pt x="87" y="1409"/>
                  </a:lnTo>
                  <a:lnTo>
                    <a:pt x="125" y="1300"/>
                  </a:lnTo>
                  <a:lnTo>
                    <a:pt x="169" y="1193"/>
                  </a:lnTo>
                  <a:lnTo>
                    <a:pt x="217" y="1088"/>
                  </a:lnTo>
                  <a:lnTo>
                    <a:pt x="273" y="989"/>
                  </a:lnTo>
                  <a:lnTo>
                    <a:pt x="332" y="892"/>
                  </a:lnTo>
                  <a:lnTo>
                    <a:pt x="398" y="798"/>
                  </a:lnTo>
                  <a:lnTo>
                    <a:pt x="470" y="710"/>
                  </a:lnTo>
                  <a:lnTo>
                    <a:pt x="545" y="625"/>
                  </a:lnTo>
                  <a:lnTo>
                    <a:pt x="625" y="545"/>
                  </a:lnTo>
                  <a:lnTo>
                    <a:pt x="710" y="469"/>
                  </a:lnTo>
                  <a:lnTo>
                    <a:pt x="799" y="399"/>
                  </a:lnTo>
                  <a:lnTo>
                    <a:pt x="892" y="333"/>
                  </a:lnTo>
                  <a:lnTo>
                    <a:pt x="988" y="273"/>
                  </a:lnTo>
                  <a:lnTo>
                    <a:pt x="1089" y="217"/>
                  </a:lnTo>
                  <a:lnTo>
                    <a:pt x="1193" y="168"/>
                  </a:lnTo>
                  <a:lnTo>
                    <a:pt x="1300" y="125"/>
                  </a:lnTo>
                  <a:lnTo>
                    <a:pt x="1409" y="87"/>
                  </a:lnTo>
                  <a:lnTo>
                    <a:pt x="1522" y="57"/>
                  </a:lnTo>
                  <a:lnTo>
                    <a:pt x="1638" y="32"/>
                  </a:lnTo>
                  <a:lnTo>
                    <a:pt x="1756" y="14"/>
                  </a:lnTo>
                  <a:lnTo>
                    <a:pt x="1875" y="3"/>
                  </a:lnTo>
                  <a:lnTo>
                    <a:pt x="1996" y="0"/>
                  </a:lnTo>
                  <a:close/>
                </a:path>
              </a:pathLst>
            </a:custGeom>
            <a:solidFill>
              <a:schemeClr val="accent2"/>
            </a:solidFill>
            <a:ln w="0">
              <a:noFill/>
              <a:prstDash val="solid"/>
              <a:round/>
              <a:headEnd/>
              <a:tailEnd/>
            </a:ln>
          </p:spPr>
          <p:txBody>
            <a:bodyPr vert="horz" wrap="square" lIns="91440" tIns="45720" rIns="91440" bIns="45720" numCol="1" anchor="ctr" anchorCtr="0" compatLnSpc="1">
              <a:prstTxWarp prst="textNoShape">
                <a:avLst/>
              </a:prstTxWarp>
            </a:bodyPr>
            <a:lstStyle/>
            <a:p>
              <a:endParaRPr lang="en-US"/>
            </a:p>
          </p:txBody>
        </p:sp>
        <p:sp>
          <p:nvSpPr>
            <p:cNvPr id="51" name="Freeform 7"/>
            <p:cNvSpPr>
              <a:spLocks/>
            </p:cNvSpPr>
            <p:nvPr/>
          </p:nvSpPr>
          <p:spPr bwMode="auto">
            <a:xfrm>
              <a:off x="3780991" y="4485023"/>
              <a:ext cx="86829" cy="182818"/>
            </a:xfrm>
            <a:custGeom>
              <a:avLst/>
              <a:gdLst>
                <a:gd name="T0" fmla="*/ 686 w 949"/>
                <a:gd name="T1" fmla="*/ 0 h 1997"/>
                <a:gd name="T2" fmla="*/ 943 w 949"/>
                <a:gd name="T3" fmla="*/ 3 h 1997"/>
                <a:gd name="T4" fmla="*/ 943 w 949"/>
                <a:gd name="T5" fmla="*/ 344 h 1997"/>
                <a:gd name="T6" fmla="*/ 719 w 949"/>
                <a:gd name="T7" fmla="*/ 344 h 1997"/>
                <a:gd name="T8" fmla="*/ 706 w 949"/>
                <a:gd name="T9" fmla="*/ 345 h 1997"/>
                <a:gd name="T10" fmla="*/ 693 w 949"/>
                <a:gd name="T11" fmla="*/ 346 h 1997"/>
                <a:gd name="T12" fmla="*/ 677 w 949"/>
                <a:gd name="T13" fmla="*/ 350 h 1997"/>
                <a:gd name="T14" fmla="*/ 661 w 949"/>
                <a:gd name="T15" fmla="*/ 356 h 1997"/>
                <a:gd name="T16" fmla="*/ 646 w 949"/>
                <a:gd name="T17" fmla="*/ 363 h 1997"/>
                <a:gd name="T18" fmla="*/ 632 w 949"/>
                <a:gd name="T19" fmla="*/ 373 h 1997"/>
                <a:gd name="T20" fmla="*/ 620 w 949"/>
                <a:gd name="T21" fmla="*/ 385 h 1997"/>
                <a:gd name="T22" fmla="*/ 610 w 949"/>
                <a:gd name="T23" fmla="*/ 400 h 1997"/>
                <a:gd name="T24" fmla="*/ 603 w 949"/>
                <a:gd name="T25" fmla="*/ 418 h 1997"/>
                <a:gd name="T26" fmla="*/ 601 w 949"/>
                <a:gd name="T27" fmla="*/ 440 h 1997"/>
                <a:gd name="T28" fmla="*/ 601 w 949"/>
                <a:gd name="T29" fmla="*/ 693 h 1997"/>
                <a:gd name="T30" fmla="*/ 949 w 949"/>
                <a:gd name="T31" fmla="*/ 693 h 1997"/>
                <a:gd name="T32" fmla="*/ 894 w 949"/>
                <a:gd name="T33" fmla="*/ 1045 h 1997"/>
                <a:gd name="T34" fmla="*/ 601 w 949"/>
                <a:gd name="T35" fmla="*/ 1045 h 1997"/>
                <a:gd name="T36" fmla="*/ 601 w 949"/>
                <a:gd name="T37" fmla="*/ 1997 h 1997"/>
                <a:gd name="T38" fmla="*/ 255 w 949"/>
                <a:gd name="T39" fmla="*/ 1997 h 1997"/>
                <a:gd name="T40" fmla="*/ 255 w 949"/>
                <a:gd name="T41" fmla="*/ 1045 h 1997"/>
                <a:gd name="T42" fmla="*/ 0 w 949"/>
                <a:gd name="T43" fmla="*/ 1045 h 1997"/>
                <a:gd name="T44" fmla="*/ 0 w 949"/>
                <a:gd name="T45" fmla="*/ 693 h 1997"/>
                <a:gd name="T46" fmla="*/ 255 w 949"/>
                <a:gd name="T47" fmla="*/ 693 h 1997"/>
                <a:gd name="T48" fmla="*/ 255 w 949"/>
                <a:gd name="T49" fmla="*/ 419 h 1997"/>
                <a:gd name="T50" fmla="*/ 255 w 949"/>
                <a:gd name="T51" fmla="*/ 392 h 1997"/>
                <a:gd name="T52" fmla="*/ 258 w 949"/>
                <a:gd name="T53" fmla="*/ 364 h 1997"/>
                <a:gd name="T54" fmla="*/ 261 w 949"/>
                <a:gd name="T55" fmla="*/ 336 h 1997"/>
                <a:gd name="T56" fmla="*/ 268 w 949"/>
                <a:gd name="T57" fmla="*/ 307 h 1997"/>
                <a:gd name="T58" fmla="*/ 275 w 949"/>
                <a:gd name="T59" fmla="*/ 277 h 1997"/>
                <a:gd name="T60" fmla="*/ 286 w 949"/>
                <a:gd name="T61" fmla="*/ 248 h 1997"/>
                <a:gd name="T62" fmla="*/ 298 w 949"/>
                <a:gd name="T63" fmla="*/ 219 h 1997"/>
                <a:gd name="T64" fmla="*/ 312 w 949"/>
                <a:gd name="T65" fmla="*/ 190 h 1997"/>
                <a:gd name="T66" fmla="*/ 329 w 949"/>
                <a:gd name="T67" fmla="*/ 162 h 1997"/>
                <a:gd name="T68" fmla="*/ 350 w 949"/>
                <a:gd name="T69" fmla="*/ 135 h 1997"/>
                <a:gd name="T70" fmla="*/ 373 w 949"/>
                <a:gd name="T71" fmla="*/ 111 h 1997"/>
                <a:gd name="T72" fmla="*/ 399 w 949"/>
                <a:gd name="T73" fmla="*/ 88 h 1997"/>
                <a:gd name="T74" fmla="*/ 429 w 949"/>
                <a:gd name="T75" fmla="*/ 66 h 1997"/>
                <a:gd name="T76" fmla="*/ 462 w 949"/>
                <a:gd name="T77" fmla="*/ 48 h 1997"/>
                <a:gd name="T78" fmla="*/ 498 w 949"/>
                <a:gd name="T79" fmla="*/ 32 h 1997"/>
                <a:gd name="T80" fmla="*/ 540 w 949"/>
                <a:gd name="T81" fmla="*/ 19 h 1997"/>
                <a:gd name="T82" fmla="*/ 584 w 949"/>
                <a:gd name="T83" fmla="*/ 9 h 1997"/>
                <a:gd name="T84" fmla="*/ 633 w 949"/>
                <a:gd name="T85" fmla="*/ 3 h 1997"/>
                <a:gd name="T86" fmla="*/ 686 w 949"/>
                <a:gd name="T87" fmla="*/ 0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49" h="1997">
                  <a:moveTo>
                    <a:pt x="686" y="0"/>
                  </a:moveTo>
                  <a:lnTo>
                    <a:pt x="943" y="3"/>
                  </a:lnTo>
                  <a:lnTo>
                    <a:pt x="943" y="344"/>
                  </a:lnTo>
                  <a:lnTo>
                    <a:pt x="719" y="344"/>
                  </a:lnTo>
                  <a:lnTo>
                    <a:pt x="706" y="345"/>
                  </a:lnTo>
                  <a:lnTo>
                    <a:pt x="693" y="346"/>
                  </a:lnTo>
                  <a:lnTo>
                    <a:pt x="677" y="350"/>
                  </a:lnTo>
                  <a:lnTo>
                    <a:pt x="661" y="356"/>
                  </a:lnTo>
                  <a:lnTo>
                    <a:pt x="646" y="363"/>
                  </a:lnTo>
                  <a:lnTo>
                    <a:pt x="632" y="373"/>
                  </a:lnTo>
                  <a:lnTo>
                    <a:pt x="620" y="385"/>
                  </a:lnTo>
                  <a:lnTo>
                    <a:pt x="610" y="400"/>
                  </a:lnTo>
                  <a:lnTo>
                    <a:pt x="603" y="418"/>
                  </a:lnTo>
                  <a:lnTo>
                    <a:pt x="601" y="440"/>
                  </a:lnTo>
                  <a:lnTo>
                    <a:pt x="601" y="693"/>
                  </a:lnTo>
                  <a:lnTo>
                    <a:pt x="949" y="693"/>
                  </a:lnTo>
                  <a:lnTo>
                    <a:pt x="894" y="1045"/>
                  </a:lnTo>
                  <a:lnTo>
                    <a:pt x="601" y="1045"/>
                  </a:lnTo>
                  <a:lnTo>
                    <a:pt x="601" y="1997"/>
                  </a:lnTo>
                  <a:lnTo>
                    <a:pt x="255" y="1997"/>
                  </a:lnTo>
                  <a:lnTo>
                    <a:pt x="255" y="1045"/>
                  </a:lnTo>
                  <a:lnTo>
                    <a:pt x="0" y="1045"/>
                  </a:lnTo>
                  <a:lnTo>
                    <a:pt x="0" y="693"/>
                  </a:lnTo>
                  <a:lnTo>
                    <a:pt x="255" y="693"/>
                  </a:lnTo>
                  <a:lnTo>
                    <a:pt x="255" y="419"/>
                  </a:lnTo>
                  <a:lnTo>
                    <a:pt x="255" y="392"/>
                  </a:lnTo>
                  <a:lnTo>
                    <a:pt x="258" y="364"/>
                  </a:lnTo>
                  <a:lnTo>
                    <a:pt x="261" y="336"/>
                  </a:lnTo>
                  <a:lnTo>
                    <a:pt x="268" y="307"/>
                  </a:lnTo>
                  <a:lnTo>
                    <a:pt x="275" y="277"/>
                  </a:lnTo>
                  <a:lnTo>
                    <a:pt x="286" y="248"/>
                  </a:lnTo>
                  <a:lnTo>
                    <a:pt x="298" y="219"/>
                  </a:lnTo>
                  <a:lnTo>
                    <a:pt x="312" y="190"/>
                  </a:lnTo>
                  <a:lnTo>
                    <a:pt x="329" y="162"/>
                  </a:lnTo>
                  <a:lnTo>
                    <a:pt x="350" y="135"/>
                  </a:lnTo>
                  <a:lnTo>
                    <a:pt x="373" y="111"/>
                  </a:lnTo>
                  <a:lnTo>
                    <a:pt x="399" y="88"/>
                  </a:lnTo>
                  <a:lnTo>
                    <a:pt x="429" y="66"/>
                  </a:lnTo>
                  <a:lnTo>
                    <a:pt x="462" y="48"/>
                  </a:lnTo>
                  <a:lnTo>
                    <a:pt x="498" y="32"/>
                  </a:lnTo>
                  <a:lnTo>
                    <a:pt x="540" y="19"/>
                  </a:lnTo>
                  <a:lnTo>
                    <a:pt x="584" y="9"/>
                  </a:lnTo>
                  <a:lnTo>
                    <a:pt x="633" y="3"/>
                  </a:lnTo>
                  <a:lnTo>
                    <a:pt x="686" y="0"/>
                  </a:lnTo>
                  <a:close/>
                </a:path>
              </a:pathLst>
            </a:custGeom>
            <a:solidFill>
              <a:schemeClr val="accent2"/>
            </a:solidFill>
            <a:ln w="0">
              <a:noFill/>
              <a:prstDash val="solid"/>
              <a:round/>
              <a:headEnd/>
              <a:tailEnd/>
            </a:ln>
          </p:spPr>
          <p:txBody>
            <a:bodyPr vert="horz" wrap="square" lIns="91440" tIns="45720" rIns="91440" bIns="45720" numCol="1" anchor="ctr" anchorCtr="0" compatLnSpc="1">
              <a:prstTxWarp prst="textNoShape">
                <a:avLst/>
              </a:prstTxWarp>
            </a:bodyPr>
            <a:lstStyle/>
            <a:p>
              <a:endParaRPr lang="en-US"/>
            </a:p>
          </p:txBody>
        </p:sp>
      </p:grpSp>
      <p:sp>
        <p:nvSpPr>
          <p:cNvPr id="53" name="Rectangle 52"/>
          <p:cNvSpPr/>
          <p:nvPr/>
        </p:nvSpPr>
        <p:spPr>
          <a:xfrm>
            <a:off x="978456" y="4398087"/>
            <a:ext cx="2237857" cy="338554"/>
          </a:xfrm>
          <a:prstGeom prst="rect">
            <a:avLst/>
          </a:prstGeom>
        </p:spPr>
        <p:txBody>
          <a:bodyPr wrap="none" anchor="ctr">
            <a:spAutoFit/>
          </a:bodyPr>
          <a:lstStyle/>
          <a:p>
            <a:r>
              <a:rPr lang="en-US" sz="1600" dirty="0">
                <a:solidFill>
                  <a:srgbClr val="545850"/>
                </a:solidFill>
                <a:cs typeface="Calibri" pitchFamily="34" charset="0"/>
              </a:rPr>
              <a:t>@</a:t>
            </a:r>
            <a:r>
              <a:rPr lang="en-US" sz="1600" dirty="0" err="1">
                <a:solidFill>
                  <a:srgbClr val="545850"/>
                </a:solidFill>
                <a:cs typeface="Calibri" pitchFamily="34" charset="0"/>
              </a:rPr>
              <a:t>AREnergyEnvironment</a:t>
            </a:r>
            <a:endParaRPr lang="en-US" sz="1600" dirty="0">
              <a:solidFill>
                <a:srgbClr val="545850"/>
              </a:solidFill>
              <a:cs typeface="Calibri" pitchFamily="34" charset="0"/>
            </a:endParaRPr>
          </a:p>
        </p:txBody>
      </p:sp>
      <p:sp>
        <p:nvSpPr>
          <p:cNvPr id="55" name="Rectangle 54"/>
          <p:cNvSpPr/>
          <p:nvPr/>
        </p:nvSpPr>
        <p:spPr>
          <a:xfrm>
            <a:off x="3827559" y="4393798"/>
            <a:ext cx="1312860" cy="338554"/>
          </a:xfrm>
          <a:prstGeom prst="rect">
            <a:avLst/>
          </a:prstGeom>
        </p:spPr>
        <p:txBody>
          <a:bodyPr wrap="none" anchor="ctr">
            <a:spAutoFit/>
          </a:bodyPr>
          <a:lstStyle/>
          <a:p>
            <a:r>
              <a:rPr lang="en-US" sz="1600" dirty="0">
                <a:solidFill>
                  <a:srgbClr val="545850"/>
                </a:solidFill>
                <a:cs typeface="Calibri" pitchFamily="34" charset="0"/>
              </a:rPr>
              <a:t>@</a:t>
            </a:r>
            <a:r>
              <a:rPr lang="en-US" sz="1600" dirty="0" err="1">
                <a:solidFill>
                  <a:srgbClr val="545850"/>
                </a:solidFill>
                <a:cs typeface="Calibri" pitchFamily="34" charset="0"/>
              </a:rPr>
              <a:t>ArkansasEE</a:t>
            </a:r>
            <a:endParaRPr lang="en-US" sz="1600" dirty="0">
              <a:solidFill>
                <a:srgbClr val="545850"/>
              </a:solidFill>
              <a:cs typeface="Calibri" pitchFamily="34" charset="0"/>
            </a:endParaRPr>
          </a:p>
        </p:txBody>
      </p:sp>
      <p:sp>
        <p:nvSpPr>
          <p:cNvPr id="56" name="Rectangle 55"/>
          <p:cNvSpPr/>
          <p:nvPr/>
        </p:nvSpPr>
        <p:spPr>
          <a:xfrm>
            <a:off x="5427735" y="3387066"/>
            <a:ext cx="3782941" cy="1756433"/>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57" name="Picture 2" descr="E:\Communications\_ADEE -TRANSFORMATION\EE_PowerPoint\links\EE_Combo Logo-white_color white tx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07344" y="3896030"/>
            <a:ext cx="3042771" cy="816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32665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833919" y="1077192"/>
            <a:ext cx="6774845" cy="3970318"/>
          </a:xfrm>
          <a:prstGeom prst="rect">
            <a:avLst/>
          </a:prstGeom>
          <a:noFill/>
        </p:spPr>
        <p:txBody>
          <a:bodyPr wrap="square" rtlCol="0">
            <a:spAutoFit/>
          </a:bodyPr>
          <a:lstStyle/>
          <a:p>
            <a:pPr algn="just"/>
            <a:r>
              <a:rPr lang="en-US" sz="2800" dirty="0">
                <a:solidFill>
                  <a:schemeClr val="tx2">
                    <a:lumMod val="50000"/>
                  </a:schemeClr>
                </a:solidFill>
              </a:rPr>
              <a:t>Arkansas Trade Secrets Act and APC&amp;EC </a:t>
            </a:r>
            <a:r>
              <a:rPr lang="en-US" sz="2800" dirty="0" smtClean="0">
                <a:solidFill>
                  <a:schemeClr val="tx2">
                    <a:lumMod val="50000"/>
                  </a:schemeClr>
                </a:solidFill>
              </a:rPr>
              <a:t>Rules </a:t>
            </a:r>
            <a:r>
              <a:rPr lang="en-US" sz="2800" dirty="0">
                <a:solidFill>
                  <a:schemeClr val="tx2">
                    <a:lumMod val="50000"/>
                  </a:schemeClr>
                </a:solidFill>
              </a:rPr>
              <a:t>18 and 19 defines “Trade Secrets” as information, including </a:t>
            </a:r>
            <a:r>
              <a:rPr lang="en-US" sz="2800" dirty="0" smtClean="0">
                <a:solidFill>
                  <a:schemeClr val="tx2">
                    <a:lumMod val="50000"/>
                  </a:schemeClr>
                </a:solidFill>
              </a:rPr>
              <a:t>a:</a:t>
            </a:r>
          </a:p>
          <a:p>
            <a:pPr marL="628650" lvl="1" indent="-285750">
              <a:buFont typeface="Arial" panose="020B0604020202020204" pitchFamily="34" charset="0"/>
              <a:buChar char="•"/>
            </a:pPr>
            <a:r>
              <a:rPr lang="en-US" sz="2800" dirty="0" smtClean="0">
                <a:solidFill>
                  <a:schemeClr val="tx2">
                    <a:lumMod val="50000"/>
                  </a:schemeClr>
                </a:solidFill>
              </a:rPr>
              <a:t>Formula,</a:t>
            </a:r>
          </a:p>
          <a:p>
            <a:pPr marL="628650" lvl="1" indent="-285750">
              <a:buFont typeface="Arial" panose="020B0604020202020204" pitchFamily="34" charset="0"/>
              <a:buChar char="•"/>
            </a:pPr>
            <a:r>
              <a:rPr lang="en-US" sz="2800" dirty="0" smtClean="0">
                <a:solidFill>
                  <a:schemeClr val="tx2">
                    <a:lumMod val="50000"/>
                  </a:schemeClr>
                </a:solidFill>
              </a:rPr>
              <a:t>Pattern,</a:t>
            </a:r>
          </a:p>
          <a:p>
            <a:pPr marL="628650" lvl="1" indent="-285750">
              <a:buFont typeface="Arial" panose="020B0604020202020204" pitchFamily="34" charset="0"/>
              <a:buChar char="•"/>
            </a:pPr>
            <a:r>
              <a:rPr lang="en-US" sz="2800" dirty="0" smtClean="0">
                <a:solidFill>
                  <a:schemeClr val="tx2">
                    <a:lumMod val="50000"/>
                  </a:schemeClr>
                </a:solidFill>
              </a:rPr>
              <a:t>Device,</a:t>
            </a:r>
          </a:p>
          <a:p>
            <a:pPr marL="628650" lvl="1" indent="-285750">
              <a:buFont typeface="Arial" panose="020B0604020202020204" pitchFamily="34" charset="0"/>
              <a:buChar char="•"/>
            </a:pPr>
            <a:r>
              <a:rPr lang="en-US" sz="2800" dirty="0" smtClean="0">
                <a:solidFill>
                  <a:schemeClr val="tx2">
                    <a:lumMod val="50000"/>
                  </a:schemeClr>
                </a:solidFill>
              </a:rPr>
              <a:t>Method,</a:t>
            </a:r>
          </a:p>
          <a:p>
            <a:pPr marL="628650" lvl="1" indent="-285750">
              <a:buFont typeface="Arial" panose="020B0604020202020204" pitchFamily="34" charset="0"/>
              <a:buChar char="•"/>
            </a:pPr>
            <a:r>
              <a:rPr lang="en-US" sz="2800" dirty="0" smtClean="0">
                <a:solidFill>
                  <a:schemeClr val="tx2">
                    <a:lumMod val="50000"/>
                  </a:schemeClr>
                </a:solidFill>
              </a:rPr>
              <a:t>Technique,</a:t>
            </a:r>
          </a:p>
          <a:p>
            <a:pPr marL="628650" lvl="1" indent="-285750">
              <a:buFont typeface="Arial" panose="020B0604020202020204" pitchFamily="34" charset="0"/>
              <a:buChar char="•"/>
            </a:pPr>
            <a:r>
              <a:rPr lang="en-US" sz="2800" dirty="0" smtClean="0">
                <a:solidFill>
                  <a:schemeClr val="tx2">
                    <a:lumMod val="50000"/>
                  </a:schemeClr>
                </a:solidFill>
              </a:rPr>
              <a:t>Process</a:t>
            </a:r>
            <a:r>
              <a:rPr lang="en-US" sz="2800" dirty="0">
                <a:solidFill>
                  <a:schemeClr val="tx2">
                    <a:lumMod val="50000"/>
                  </a:schemeClr>
                </a:solidFill>
              </a:rPr>
              <a:t>, </a:t>
            </a:r>
            <a:r>
              <a:rPr lang="en-US" sz="2800" dirty="0" smtClean="0">
                <a:solidFill>
                  <a:schemeClr val="tx2">
                    <a:lumMod val="50000"/>
                  </a:schemeClr>
                </a:solidFill>
              </a:rPr>
              <a:t>or</a:t>
            </a:r>
            <a:endParaRPr lang="en-US" sz="2800" dirty="0">
              <a:solidFill>
                <a:schemeClr val="tx2">
                  <a:lumMod val="50000"/>
                </a:schemeClr>
              </a:solidFill>
            </a:endParaRPr>
          </a:p>
        </p:txBody>
      </p:sp>
      <p:sp>
        <p:nvSpPr>
          <p:cNvPr id="6" name="Rectangle 5"/>
          <p:cNvSpPr/>
          <p:nvPr/>
        </p:nvSpPr>
        <p:spPr>
          <a:xfrm>
            <a:off x="1833919" y="844622"/>
            <a:ext cx="1181644" cy="54429"/>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dirty="0">
              <a:solidFill>
                <a:schemeClr val="tx1">
                  <a:lumMod val="75000"/>
                  <a:lumOff val="25000"/>
                </a:schemeClr>
              </a:solidFill>
            </a:endParaRPr>
          </a:p>
        </p:txBody>
      </p:sp>
      <p:sp>
        <p:nvSpPr>
          <p:cNvPr id="7" name="Title 2"/>
          <p:cNvSpPr txBox="1">
            <a:spLocks/>
          </p:cNvSpPr>
          <p:nvPr/>
        </p:nvSpPr>
        <p:spPr>
          <a:xfrm>
            <a:off x="1833919" y="244123"/>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cap="all" dirty="0" smtClean="0">
                <a:solidFill>
                  <a:srgbClr val="00B6C9"/>
                </a:solidFill>
                <a:ea typeface="Microsoft YaHei" pitchFamily="34" charset="-122"/>
                <a:cs typeface="Segoe UI" panose="020B0502040204020203" pitchFamily="34" charset="0"/>
              </a:rPr>
              <a:t>Trade secrets</a:t>
            </a:r>
            <a:endParaRPr lang="en-US" sz="3200" b="1" cap="all" dirty="0">
              <a:solidFill>
                <a:srgbClr val="00B6C9"/>
              </a:solidFill>
              <a:ea typeface="Microsoft YaHei" pitchFamily="34" charset="-122"/>
              <a:cs typeface="Segoe UI" panose="020B0502040204020203" pitchFamily="34" charset="0"/>
            </a:endParaRPr>
          </a:p>
        </p:txBody>
      </p:sp>
    </p:spTree>
    <p:extLst>
      <p:ext uri="{BB962C8B-B14F-4D97-AF65-F5344CB8AC3E}">
        <p14:creationId xmlns:p14="http://schemas.microsoft.com/office/powerpoint/2010/main" val="35060680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889760" y="217259"/>
            <a:ext cx="6774845" cy="4708981"/>
          </a:xfrm>
          <a:prstGeom prst="rect">
            <a:avLst/>
          </a:prstGeom>
          <a:noFill/>
        </p:spPr>
        <p:txBody>
          <a:bodyPr wrap="square" rtlCol="0">
            <a:spAutoFit/>
          </a:bodyPr>
          <a:lstStyle/>
          <a:p>
            <a:pPr marL="685800" lvl="1" indent="-342900">
              <a:buFont typeface="Arial" panose="020B0604020202020204" pitchFamily="34" charset="0"/>
              <a:buChar char="•"/>
            </a:pPr>
            <a:r>
              <a:rPr lang="en-US" sz="2400" i="1" dirty="0" smtClean="0">
                <a:solidFill>
                  <a:schemeClr val="tx2">
                    <a:lumMod val="50000"/>
                  </a:schemeClr>
                </a:solidFill>
              </a:rPr>
              <a:t>Rate </a:t>
            </a:r>
            <a:r>
              <a:rPr lang="en-US" sz="2400" i="1" dirty="0">
                <a:solidFill>
                  <a:schemeClr val="tx2">
                    <a:lumMod val="50000"/>
                  </a:schemeClr>
                </a:solidFill>
              </a:rPr>
              <a:t>of production</a:t>
            </a:r>
            <a:r>
              <a:rPr lang="en-US" sz="2400" dirty="0">
                <a:solidFill>
                  <a:schemeClr val="tx2">
                    <a:lumMod val="50000"/>
                  </a:schemeClr>
                </a:solidFill>
              </a:rPr>
              <a:t> that:  </a:t>
            </a:r>
          </a:p>
          <a:p>
            <a:pPr marL="457200" lvl="1" indent="0">
              <a:buNone/>
            </a:pPr>
            <a:endParaRPr lang="en-US" sz="2400" dirty="0">
              <a:solidFill>
                <a:schemeClr val="tx2">
                  <a:lumMod val="50000"/>
                </a:schemeClr>
              </a:solidFill>
            </a:endParaRPr>
          </a:p>
          <a:p>
            <a:pPr marL="457200" lvl="1" indent="0" algn="just">
              <a:buNone/>
            </a:pPr>
            <a:r>
              <a:rPr lang="en-US" sz="2400" dirty="0">
                <a:solidFill>
                  <a:schemeClr val="tx2">
                    <a:lumMod val="50000"/>
                  </a:schemeClr>
                </a:solidFill>
              </a:rPr>
              <a:t>Derives independent economic value, actual or potential, from not being generally known to, and not being readily ascertainable by proper means by other persons who can obtain economic value from its disclosure or use; </a:t>
            </a:r>
            <a:r>
              <a:rPr lang="en-US" sz="2400" b="1" dirty="0">
                <a:solidFill>
                  <a:schemeClr val="tx2">
                    <a:lumMod val="50000"/>
                  </a:schemeClr>
                </a:solidFill>
              </a:rPr>
              <a:t>and</a:t>
            </a:r>
            <a:r>
              <a:rPr lang="en-US" sz="2400" dirty="0">
                <a:solidFill>
                  <a:schemeClr val="tx2">
                    <a:lumMod val="50000"/>
                  </a:schemeClr>
                </a:solidFill>
              </a:rPr>
              <a:t> </a:t>
            </a:r>
          </a:p>
          <a:p>
            <a:pPr marL="457200" lvl="1" indent="0">
              <a:buNone/>
            </a:pPr>
            <a:endParaRPr lang="en-US" sz="2400" dirty="0">
              <a:solidFill>
                <a:schemeClr val="tx2">
                  <a:lumMod val="50000"/>
                </a:schemeClr>
              </a:solidFill>
            </a:endParaRPr>
          </a:p>
          <a:p>
            <a:pPr marL="457200" lvl="1" indent="0" algn="just">
              <a:buNone/>
            </a:pPr>
            <a:r>
              <a:rPr lang="en-US" sz="2400" dirty="0">
                <a:solidFill>
                  <a:schemeClr val="tx2">
                    <a:lumMod val="50000"/>
                  </a:schemeClr>
                </a:solidFill>
              </a:rPr>
              <a:t>Is the subject of efforts that are reasonable under the circumstances to maintain its secrecy</a:t>
            </a:r>
            <a:r>
              <a:rPr lang="en-US" sz="2400" dirty="0" smtClean="0">
                <a:solidFill>
                  <a:schemeClr val="tx2">
                    <a:lumMod val="50000"/>
                  </a:schemeClr>
                </a:solidFill>
              </a:rPr>
              <a:t>.</a:t>
            </a:r>
          </a:p>
          <a:p>
            <a:pPr marL="457200" lvl="1" indent="0">
              <a:buNone/>
            </a:pPr>
            <a:endParaRPr lang="en-US" sz="2400" dirty="0">
              <a:solidFill>
                <a:schemeClr val="tx2">
                  <a:lumMod val="50000"/>
                </a:schemeClr>
              </a:solidFill>
            </a:endParaRPr>
          </a:p>
          <a:p>
            <a:pPr marL="1371600" lvl="3" indent="0" algn="ctr">
              <a:buNone/>
            </a:pPr>
            <a:r>
              <a:rPr lang="en-US" sz="1800" dirty="0" smtClean="0">
                <a:solidFill>
                  <a:schemeClr val="tx2">
                    <a:lumMod val="50000"/>
                  </a:schemeClr>
                </a:solidFill>
              </a:rPr>
              <a:t>Statutes</a:t>
            </a:r>
            <a:r>
              <a:rPr lang="en-US" sz="1800" dirty="0">
                <a:solidFill>
                  <a:schemeClr val="tx2">
                    <a:lumMod val="50000"/>
                  </a:schemeClr>
                </a:solidFill>
              </a:rPr>
              <a:t>: Ark. Code Ann. §§ 4-75-601 to 4-75-607  </a:t>
            </a:r>
          </a:p>
          <a:p>
            <a:pPr marL="1371600" lvl="3" indent="0" algn="ctr">
              <a:buNone/>
            </a:pPr>
            <a:r>
              <a:rPr lang="en-US" sz="1800" dirty="0">
                <a:solidFill>
                  <a:schemeClr val="tx2">
                    <a:lumMod val="50000"/>
                  </a:schemeClr>
                </a:solidFill>
              </a:rPr>
              <a:t>APC&amp;EC </a:t>
            </a:r>
            <a:r>
              <a:rPr lang="en-US" sz="1800" dirty="0" smtClean="0">
                <a:solidFill>
                  <a:schemeClr val="tx2">
                    <a:lumMod val="50000"/>
                  </a:schemeClr>
                </a:solidFill>
              </a:rPr>
              <a:t>Rules: </a:t>
            </a:r>
            <a:r>
              <a:rPr lang="en-US" sz="1800" dirty="0">
                <a:solidFill>
                  <a:schemeClr val="tx2">
                    <a:lumMod val="50000"/>
                  </a:schemeClr>
                </a:solidFill>
              </a:rPr>
              <a:t>18.1402 and 19.413</a:t>
            </a:r>
          </a:p>
        </p:txBody>
      </p:sp>
    </p:spTree>
    <p:extLst>
      <p:ext uri="{BB962C8B-B14F-4D97-AF65-F5344CB8AC3E}">
        <p14:creationId xmlns:p14="http://schemas.microsoft.com/office/powerpoint/2010/main" val="18808703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849120" y="338598"/>
            <a:ext cx="6774845" cy="4862870"/>
          </a:xfrm>
          <a:prstGeom prst="rect">
            <a:avLst/>
          </a:prstGeom>
          <a:noFill/>
        </p:spPr>
        <p:txBody>
          <a:bodyPr wrap="square" rtlCol="0">
            <a:spAutoFit/>
          </a:bodyPr>
          <a:lstStyle/>
          <a:p>
            <a:r>
              <a:rPr lang="en-US" sz="2600" dirty="0">
                <a:solidFill>
                  <a:schemeClr val="tx2">
                    <a:lumMod val="50000"/>
                  </a:schemeClr>
                </a:solidFill>
              </a:rPr>
              <a:t>There are </a:t>
            </a:r>
            <a:r>
              <a:rPr lang="en-US" sz="2600" b="1" dirty="0">
                <a:solidFill>
                  <a:schemeClr val="tx2">
                    <a:lumMod val="50000"/>
                  </a:schemeClr>
                </a:solidFill>
              </a:rPr>
              <a:t>six factors</a:t>
            </a:r>
            <a:r>
              <a:rPr lang="en-US" sz="2600" dirty="0">
                <a:solidFill>
                  <a:schemeClr val="tx2">
                    <a:lumMod val="50000"/>
                  </a:schemeClr>
                </a:solidFill>
              </a:rPr>
              <a:t> dictated by case law that </a:t>
            </a:r>
            <a:r>
              <a:rPr lang="en-US" sz="2600" dirty="0" smtClean="0">
                <a:solidFill>
                  <a:schemeClr val="tx2">
                    <a:lumMod val="50000"/>
                  </a:schemeClr>
                </a:solidFill>
              </a:rPr>
              <a:t>DEQ </a:t>
            </a:r>
            <a:r>
              <a:rPr lang="en-US" sz="2600" dirty="0">
                <a:solidFill>
                  <a:schemeClr val="tx2">
                    <a:lumMod val="50000"/>
                  </a:schemeClr>
                </a:solidFill>
              </a:rPr>
              <a:t>must use to evaluate the TS claim</a:t>
            </a:r>
            <a:r>
              <a:rPr lang="en-US" sz="2600" dirty="0" smtClean="0">
                <a:solidFill>
                  <a:schemeClr val="tx2">
                    <a:lumMod val="50000"/>
                  </a:schemeClr>
                </a:solidFill>
              </a:rPr>
              <a:t>:</a:t>
            </a:r>
            <a:endParaRPr lang="en-US" sz="2600" dirty="0">
              <a:solidFill>
                <a:schemeClr val="tx2">
                  <a:lumMod val="50000"/>
                </a:schemeClr>
              </a:solidFill>
            </a:endParaRPr>
          </a:p>
          <a:p>
            <a:pPr marL="971550" lvl="1" indent="-514350" algn="just">
              <a:buFont typeface="+mj-lt"/>
              <a:buAutoNum type="arabicPeriod"/>
            </a:pPr>
            <a:r>
              <a:rPr lang="en-US" sz="2600" b="1" dirty="0">
                <a:solidFill>
                  <a:schemeClr val="tx2">
                    <a:lumMod val="50000"/>
                  </a:schemeClr>
                </a:solidFill>
              </a:rPr>
              <a:t>The extent to which the information is known outside the business. </a:t>
            </a:r>
          </a:p>
          <a:p>
            <a:pPr lvl="3" algn="just"/>
            <a:r>
              <a:rPr lang="en-US" sz="2600" dirty="0">
                <a:solidFill>
                  <a:schemeClr val="tx2">
                    <a:lumMod val="50000"/>
                  </a:schemeClr>
                </a:solidFill>
              </a:rPr>
              <a:t>Is this formula common? Is it what all manufacturers use?</a:t>
            </a:r>
          </a:p>
          <a:p>
            <a:pPr marL="1028700" lvl="1" indent="-514350" algn="just">
              <a:buFont typeface="+mj-lt"/>
              <a:buAutoNum type="arabicPeriod"/>
            </a:pPr>
            <a:r>
              <a:rPr lang="en-US" sz="2600" b="1" dirty="0">
                <a:solidFill>
                  <a:schemeClr val="tx2">
                    <a:lumMod val="50000"/>
                  </a:schemeClr>
                </a:solidFill>
              </a:rPr>
              <a:t>The extent to which the information is known by employees and others involved in the business. </a:t>
            </a:r>
          </a:p>
          <a:p>
            <a:pPr lvl="3" algn="just"/>
            <a:r>
              <a:rPr lang="en-US" sz="2600" dirty="0">
                <a:solidFill>
                  <a:schemeClr val="tx2">
                    <a:lumMod val="50000"/>
                  </a:schemeClr>
                </a:solidFill>
              </a:rPr>
              <a:t>Does everyone know or is it a closely held secret kept only to a few?</a:t>
            </a:r>
          </a:p>
          <a:p>
            <a:pPr marL="457200" lvl="1" indent="0">
              <a:buNone/>
            </a:pPr>
            <a:endParaRPr lang="en-US" sz="2400" dirty="0">
              <a:solidFill>
                <a:schemeClr val="tx2"/>
              </a:solidFill>
            </a:endParaRPr>
          </a:p>
        </p:txBody>
      </p:sp>
    </p:spTree>
    <p:extLst>
      <p:ext uri="{BB962C8B-B14F-4D97-AF65-F5344CB8AC3E}">
        <p14:creationId xmlns:p14="http://schemas.microsoft.com/office/powerpoint/2010/main" val="4285365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788160" y="471259"/>
            <a:ext cx="6774845" cy="4493538"/>
          </a:xfrm>
          <a:prstGeom prst="rect">
            <a:avLst/>
          </a:prstGeom>
          <a:noFill/>
        </p:spPr>
        <p:txBody>
          <a:bodyPr wrap="square" rtlCol="0">
            <a:spAutoFit/>
          </a:bodyPr>
          <a:lstStyle/>
          <a:p>
            <a:pPr marL="971550" lvl="1" indent="-514350" algn="just">
              <a:buFont typeface="+mj-lt"/>
              <a:buAutoNum type="arabicPeriod" startAt="3"/>
            </a:pPr>
            <a:r>
              <a:rPr lang="en-US" sz="2600" b="1" dirty="0">
                <a:solidFill>
                  <a:schemeClr val="tx2">
                    <a:lumMod val="50000"/>
                  </a:schemeClr>
                </a:solidFill>
              </a:rPr>
              <a:t>The extent of measures taken by a business to guard the secrecy of the information.</a:t>
            </a:r>
          </a:p>
          <a:p>
            <a:pPr lvl="3" algn="just"/>
            <a:r>
              <a:rPr lang="en-US" sz="2600" dirty="0" smtClean="0">
                <a:solidFill>
                  <a:schemeClr val="tx2">
                    <a:lumMod val="50000"/>
                  </a:schemeClr>
                </a:solidFill>
              </a:rPr>
              <a:t>Is </a:t>
            </a:r>
            <a:r>
              <a:rPr lang="en-US" sz="2600" dirty="0">
                <a:solidFill>
                  <a:schemeClr val="tx2">
                    <a:lumMod val="50000"/>
                  </a:schemeClr>
                </a:solidFill>
              </a:rPr>
              <a:t>it kept under lock and key? Also see </a:t>
            </a:r>
            <a:r>
              <a:rPr lang="en-US" sz="2600" dirty="0" smtClean="0">
                <a:solidFill>
                  <a:schemeClr val="tx2">
                    <a:lumMod val="50000"/>
                  </a:schemeClr>
                </a:solidFill>
              </a:rPr>
              <a:t>No</a:t>
            </a:r>
            <a:r>
              <a:rPr lang="en-US" sz="2600" dirty="0">
                <a:solidFill>
                  <a:schemeClr val="tx2">
                    <a:lumMod val="50000"/>
                  </a:schemeClr>
                </a:solidFill>
              </a:rPr>
              <a:t>. 2.</a:t>
            </a:r>
          </a:p>
          <a:p>
            <a:pPr marL="1371600" lvl="3" indent="0">
              <a:buNone/>
            </a:pPr>
            <a:endParaRPr lang="en-US" sz="2600" b="1" dirty="0">
              <a:solidFill>
                <a:schemeClr val="tx2">
                  <a:lumMod val="50000"/>
                </a:schemeClr>
              </a:solidFill>
            </a:endParaRPr>
          </a:p>
          <a:p>
            <a:pPr marL="971550" lvl="1" indent="-514350" algn="just">
              <a:buFont typeface="+mj-lt"/>
              <a:buAutoNum type="arabicPeriod" startAt="3"/>
            </a:pPr>
            <a:r>
              <a:rPr lang="en-US" sz="2600" b="1" dirty="0">
                <a:solidFill>
                  <a:schemeClr val="tx2">
                    <a:lumMod val="50000"/>
                  </a:schemeClr>
                </a:solidFill>
              </a:rPr>
              <a:t>The Value of the information to the business and its </a:t>
            </a:r>
            <a:r>
              <a:rPr lang="en-US" sz="2600" b="1" dirty="0" smtClean="0">
                <a:solidFill>
                  <a:schemeClr val="tx2">
                    <a:lumMod val="50000"/>
                  </a:schemeClr>
                </a:solidFill>
              </a:rPr>
              <a:t>competitors.</a:t>
            </a:r>
          </a:p>
          <a:p>
            <a:pPr marL="457200" lvl="1" algn="just"/>
            <a:r>
              <a:rPr lang="en-US" sz="2600" b="1" dirty="0">
                <a:solidFill>
                  <a:schemeClr val="tx2">
                    <a:lumMod val="50000"/>
                  </a:schemeClr>
                </a:solidFill>
              </a:rPr>
              <a:t>	</a:t>
            </a:r>
            <a:r>
              <a:rPr lang="en-US" sz="2600" b="1" dirty="0" smtClean="0">
                <a:solidFill>
                  <a:schemeClr val="tx2">
                    <a:lumMod val="50000"/>
                  </a:schemeClr>
                </a:solidFill>
              </a:rPr>
              <a:t>     </a:t>
            </a:r>
            <a:r>
              <a:rPr lang="en-US" sz="2600" dirty="0" smtClean="0">
                <a:solidFill>
                  <a:schemeClr val="tx2">
                    <a:lumMod val="50000"/>
                  </a:schemeClr>
                </a:solidFill>
              </a:rPr>
              <a:t>Will </a:t>
            </a:r>
            <a:r>
              <a:rPr lang="en-US" sz="2600" dirty="0">
                <a:solidFill>
                  <a:schemeClr val="tx2">
                    <a:lumMod val="50000"/>
                  </a:schemeClr>
                </a:solidFill>
              </a:rPr>
              <a:t>someone be able to underbid </a:t>
            </a:r>
            <a:r>
              <a:rPr lang="en-US" sz="2600" dirty="0" smtClean="0">
                <a:solidFill>
                  <a:schemeClr val="tx2">
                    <a:lumMod val="50000"/>
                  </a:schemeClr>
                </a:solidFill>
              </a:rPr>
              <a:t>		     you? Will </a:t>
            </a:r>
            <a:r>
              <a:rPr lang="en-US" sz="2600" dirty="0">
                <a:solidFill>
                  <a:schemeClr val="tx2">
                    <a:lumMod val="50000"/>
                  </a:schemeClr>
                </a:solidFill>
              </a:rPr>
              <a:t>you lose a lot of money? Etc.</a:t>
            </a:r>
          </a:p>
          <a:p>
            <a:endParaRPr lang="en-US" sz="2600" dirty="0"/>
          </a:p>
        </p:txBody>
      </p:sp>
    </p:spTree>
    <p:extLst>
      <p:ext uri="{BB962C8B-B14F-4D97-AF65-F5344CB8AC3E}">
        <p14:creationId xmlns:p14="http://schemas.microsoft.com/office/powerpoint/2010/main" val="6535174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635760" y="268059"/>
            <a:ext cx="6774845" cy="4862870"/>
          </a:xfrm>
          <a:prstGeom prst="rect">
            <a:avLst/>
          </a:prstGeom>
          <a:noFill/>
        </p:spPr>
        <p:txBody>
          <a:bodyPr wrap="square" rtlCol="0">
            <a:spAutoFit/>
          </a:bodyPr>
          <a:lstStyle/>
          <a:p>
            <a:pPr marL="457200" lvl="1" algn="just"/>
            <a:r>
              <a:rPr lang="en-US" sz="2600" b="1" dirty="0" smtClean="0"/>
              <a:t>5</a:t>
            </a:r>
            <a:r>
              <a:rPr lang="en-US" sz="2600" b="1" dirty="0" smtClean="0">
                <a:solidFill>
                  <a:schemeClr val="tx2">
                    <a:lumMod val="50000"/>
                  </a:schemeClr>
                </a:solidFill>
              </a:rPr>
              <a:t>.    The </a:t>
            </a:r>
            <a:r>
              <a:rPr lang="en-US" sz="2600" b="1" dirty="0">
                <a:solidFill>
                  <a:schemeClr val="tx2">
                    <a:lumMod val="50000"/>
                  </a:schemeClr>
                </a:solidFill>
              </a:rPr>
              <a:t>amount of effort or money </a:t>
            </a:r>
            <a:r>
              <a:rPr lang="en-US" sz="2600" b="1" dirty="0" smtClean="0">
                <a:solidFill>
                  <a:schemeClr val="tx2">
                    <a:lumMod val="50000"/>
                  </a:schemeClr>
                </a:solidFill>
              </a:rPr>
              <a:t>			    expended by the </a:t>
            </a:r>
            <a:r>
              <a:rPr lang="en-US" sz="2600" b="1" dirty="0">
                <a:solidFill>
                  <a:schemeClr val="tx2">
                    <a:lumMod val="50000"/>
                  </a:schemeClr>
                </a:solidFill>
              </a:rPr>
              <a:t>business in developing </a:t>
            </a:r>
            <a:r>
              <a:rPr lang="en-US" sz="2600" b="1" dirty="0" smtClean="0">
                <a:solidFill>
                  <a:schemeClr val="tx2">
                    <a:lumMod val="50000"/>
                  </a:schemeClr>
                </a:solidFill>
              </a:rPr>
              <a:t>	    the </a:t>
            </a:r>
            <a:r>
              <a:rPr lang="en-US" sz="2600" b="1" dirty="0">
                <a:solidFill>
                  <a:schemeClr val="tx2">
                    <a:lumMod val="50000"/>
                  </a:schemeClr>
                </a:solidFill>
              </a:rPr>
              <a:t>information; </a:t>
            </a:r>
            <a:endParaRPr lang="en-US" sz="2600" b="1" dirty="0" smtClean="0">
              <a:solidFill>
                <a:schemeClr val="tx2">
                  <a:lumMod val="50000"/>
                </a:schemeClr>
              </a:solidFill>
            </a:endParaRPr>
          </a:p>
          <a:p>
            <a:pPr marL="457200" lvl="1" algn="just"/>
            <a:r>
              <a:rPr lang="en-US" sz="2600" dirty="0" smtClean="0">
                <a:solidFill>
                  <a:schemeClr val="tx2">
                    <a:lumMod val="50000"/>
                  </a:schemeClr>
                </a:solidFill>
              </a:rPr>
              <a:t>	     Was </a:t>
            </a:r>
            <a:r>
              <a:rPr lang="en-US" sz="2600" dirty="0">
                <a:solidFill>
                  <a:schemeClr val="tx2">
                    <a:lumMod val="50000"/>
                  </a:schemeClr>
                </a:solidFill>
              </a:rPr>
              <a:t>it easy to develop? Spend millions </a:t>
            </a:r>
            <a:r>
              <a:rPr lang="en-US" sz="2600" dirty="0" smtClean="0">
                <a:solidFill>
                  <a:schemeClr val="tx2">
                    <a:lumMod val="50000"/>
                  </a:schemeClr>
                </a:solidFill>
              </a:rPr>
              <a:t>	     in </a:t>
            </a:r>
            <a:r>
              <a:rPr lang="en-US" sz="2600" dirty="0">
                <a:solidFill>
                  <a:schemeClr val="tx2">
                    <a:lumMod val="50000"/>
                  </a:schemeClr>
                </a:solidFill>
              </a:rPr>
              <a:t>R&amp;D or years? Etc.</a:t>
            </a:r>
          </a:p>
          <a:p>
            <a:pPr marL="457200" lvl="1" indent="0">
              <a:buNone/>
            </a:pPr>
            <a:endParaRPr lang="en-US" sz="2600" dirty="0">
              <a:solidFill>
                <a:schemeClr val="tx2">
                  <a:lumMod val="50000"/>
                </a:schemeClr>
              </a:solidFill>
            </a:endParaRPr>
          </a:p>
          <a:p>
            <a:pPr marL="457200" lvl="1" indent="0" algn="just">
              <a:buNone/>
            </a:pPr>
            <a:r>
              <a:rPr lang="en-US" sz="2600" b="1" dirty="0" smtClean="0">
                <a:solidFill>
                  <a:schemeClr val="tx2">
                    <a:lumMod val="50000"/>
                  </a:schemeClr>
                </a:solidFill>
              </a:rPr>
              <a:t>6.    The </a:t>
            </a:r>
            <a:r>
              <a:rPr lang="en-US" sz="2600" b="1" dirty="0">
                <a:solidFill>
                  <a:schemeClr val="tx2">
                    <a:lumMod val="50000"/>
                  </a:schemeClr>
                </a:solidFill>
              </a:rPr>
              <a:t>ease or difficulty with which the </a:t>
            </a:r>
            <a:r>
              <a:rPr lang="en-US" sz="2600" b="1" dirty="0" smtClean="0">
                <a:solidFill>
                  <a:schemeClr val="tx2">
                    <a:lumMod val="50000"/>
                  </a:schemeClr>
                </a:solidFill>
              </a:rPr>
              <a:t>	   	     information </a:t>
            </a:r>
            <a:r>
              <a:rPr lang="en-US" sz="2600" b="1" dirty="0">
                <a:solidFill>
                  <a:schemeClr val="tx2">
                    <a:lumMod val="50000"/>
                  </a:schemeClr>
                </a:solidFill>
              </a:rPr>
              <a:t>could be properly acquired </a:t>
            </a:r>
            <a:r>
              <a:rPr lang="en-US" sz="2600" b="1" dirty="0" smtClean="0">
                <a:solidFill>
                  <a:schemeClr val="tx2">
                    <a:lumMod val="50000"/>
                  </a:schemeClr>
                </a:solidFill>
              </a:rPr>
              <a:t>	     or </a:t>
            </a:r>
            <a:r>
              <a:rPr lang="en-US" sz="2600" b="1" dirty="0">
                <a:solidFill>
                  <a:schemeClr val="tx2">
                    <a:lumMod val="50000"/>
                  </a:schemeClr>
                </a:solidFill>
              </a:rPr>
              <a:t>duplicated by others. </a:t>
            </a:r>
          </a:p>
          <a:p>
            <a:pPr lvl="3" algn="just"/>
            <a:r>
              <a:rPr lang="en-US" sz="2600" dirty="0" smtClean="0">
                <a:solidFill>
                  <a:schemeClr val="tx2">
                    <a:lumMod val="50000"/>
                  </a:schemeClr>
                </a:solidFill>
              </a:rPr>
              <a:t>Is </a:t>
            </a:r>
            <a:r>
              <a:rPr lang="en-US" sz="2600" dirty="0">
                <a:solidFill>
                  <a:schemeClr val="tx2">
                    <a:lumMod val="50000"/>
                  </a:schemeClr>
                </a:solidFill>
              </a:rPr>
              <a:t>it easy for someone else to figure </a:t>
            </a:r>
            <a:r>
              <a:rPr lang="en-US" sz="2600" dirty="0" smtClean="0">
                <a:solidFill>
                  <a:schemeClr val="tx2">
                    <a:lumMod val="50000"/>
                  </a:schemeClr>
                </a:solidFill>
              </a:rPr>
              <a:t>out</a:t>
            </a:r>
            <a:r>
              <a:rPr lang="en-US" sz="2600" dirty="0">
                <a:solidFill>
                  <a:schemeClr val="tx2">
                    <a:lumMod val="50000"/>
                  </a:schemeClr>
                </a:solidFill>
              </a:rPr>
              <a:t>? </a:t>
            </a:r>
            <a:r>
              <a:rPr lang="en-US" sz="2600" dirty="0" smtClean="0">
                <a:solidFill>
                  <a:schemeClr val="tx2">
                    <a:lumMod val="50000"/>
                  </a:schemeClr>
                </a:solidFill>
              </a:rPr>
              <a:t>Can </a:t>
            </a:r>
            <a:r>
              <a:rPr lang="en-US" sz="2600" dirty="0">
                <a:solidFill>
                  <a:schemeClr val="tx2">
                    <a:lumMod val="50000"/>
                  </a:schemeClr>
                </a:solidFill>
              </a:rPr>
              <a:t>you Google it?  </a:t>
            </a:r>
          </a:p>
          <a:p>
            <a:pPr marL="457200" lvl="1" indent="0">
              <a:buNone/>
            </a:pPr>
            <a:endParaRPr lang="en-US" sz="2400" dirty="0">
              <a:solidFill>
                <a:schemeClr val="tx2"/>
              </a:solidFill>
            </a:endParaRPr>
          </a:p>
        </p:txBody>
      </p:sp>
    </p:spTree>
    <p:extLst>
      <p:ext uri="{BB962C8B-B14F-4D97-AF65-F5344CB8AC3E}">
        <p14:creationId xmlns:p14="http://schemas.microsoft.com/office/powerpoint/2010/main" val="40919371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1539706" y="1924049"/>
            <a:ext cx="6064589" cy="1295402"/>
            <a:chOff x="1468876" y="1924047"/>
            <a:chExt cx="6064589" cy="1295402"/>
          </a:xfrm>
        </p:grpSpPr>
        <p:sp>
          <p:nvSpPr>
            <p:cNvPr id="5" name="Half Frame 4"/>
            <p:cNvSpPr/>
            <p:nvPr/>
          </p:nvSpPr>
          <p:spPr>
            <a:xfrm>
              <a:off x="1468876" y="1924047"/>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p:cNvSpPr/>
            <p:nvPr/>
          </p:nvSpPr>
          <p:spPr>
            <a:xfrm flipH="1" flipV="1">
              <a:off x="6238065" y="1924049"/>
              <a:ext cx="1295400" cy="1295400"/>
            </a:xfrm>
            <a:prstGeom prst="halfFrame">
              <a:avLst>
                <a:gd name="adj1" fmla="val 2603"/>
                <a:gd name="adj2" fmla="val 26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2" name="Inhaltsplatzhalter 4"/>
          <p:cNvSpPr txBox="1">
            <a:spLocks/>
          </p:cNvSpPr>
          <p:nvPr/>
        </p:nvSpPr>
        <p:spPr>
          <a:xfrm>
            <a:off x="1731146" y="2125644"/>
            <a:ext cx="5708342" cy="553998"/>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buNone/>
            </a:pPr>
            <a:r>
              <a:rPr lang="en-US" sz="3600" b="1" dirty="0" smtClean="0">
                <a:latin typeface="+mj-lt"/>
                <a:ea typeface="Microsoft YaHei" pitchFamily="34" charset="-122"/>
                <a:cs typeface="Segoe UI" panose="020B0502040204020203" pitchFamily="34" charset="0"/>
              </a:rPr>
              <a:t>The Case Law</a:t>
            </a:r>
            <a:endParaRPr lang="en-US" sz="1200" b="1" dirty="0">
              <a:latin typeface="+mj-lt"/>
              <a:ea typeface="Microsoft YaHei" pitchFamily="34" charset="-122"/>
              <a:cs typeface="Segoe UI" panose="020B0502040204020203" pitchFamily="34" charset="0"/>
            </a:endParaRPr>
          </a:p>
        </p:txBody>
      </p:sp>
      <p:sp>
        <p:nvSpPr>
          <p:cNvPr id="13" name="Inhaltsplatzhalter 4"/>
          <p:cNvSpPr txBox="1">
            <a:spLocks/>
          </p:cNvSpPr>
          <p:nvPr/>
        </p:nvSpPr>
        <p:spPr>
          <a:xfrm>
            <a:off x="1731145" y="2831459"/>
            <a:ext cx="5708343" cy="615553"/>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defTabSz="685800">
              <a:lnSpc>
                <a:spcPct val="100000"/>
              </a:lnSpc>
              <a:buNone/>
            </a:pPr>
            <a:r>
              <a:rPr lang="en-US" sz="2000" i="1" dirty="0" smtClean="0"/>
              <a:t>Wal-Mart </a:t>
            </a:r>
            <a:r>
              <a:rPr lang="en-US" sz="2000" i="1" dirty="0"/>
              <a:t>Stores, Inc. v. P.O. Market, Inc., 347 Ark. 651 (2002)</a:t>
            </a:r>
            <a:endParaRPr lang="en-US" sz="2000" b="1" cap="all" dirty="0">
              <a:latin typeface="+mj-lt"/>
              <a:ea typeface="Microsoft YaHei" pitchFamily="34" charset="-122"/>
              <a:cs typeface="Segoe UI" panose="020B0502040204020203" pitchFamily="34" charset="0"/>
            </a:endParaRPr>
          </a:p>
        </p:txBody>
      </p:sp>
      <p:pic>
        <p:nvPicPr>
          <p:cNvPr id="16" name="Picture 2" descr="E:\Communications\_ADEE -TRANSFORMATION\EE_PowerPoint\links\EE_Combo Logo-white_color white tx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2856" y="4053706"/>
            <a:ext cx="3042771" cy="816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21010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492250" cy="5143500"/>
          </a:xfrm>
          <a:prstGeom prst="rect">
            <a:avLst/>
          </a:prstGeom>
          <a:solidFill>
            <a:srgbClr val="00B6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013"/>
          </a:p>
        </p:txBody>
      </p:sp>
      <p:sp>
        <p:nvSpPr>
          <p:cNvPr id="35" name="Title 2"/>
          <p:cNvSpPr txBox="1">
            <a:spLocks/>
          </p:cNvSpPr>
          <p:nvPr/>
        </p:nvSpPr>
        <p:spPr>
          <a:xfrm>
            <a:off x="2039366" y="352179"/>
            <a:ext cx="6625239" cy="492443"/>
          </a:xfrm>
          <a:prstGeom prst="rect">
            <a:avLst/>
          </a:prstGeom>
        </p:spPr>
        <p:txBody>
          <a:bodyPr wrap="square" lIns="0" tIns="0" rIns="0" bIns="0" anchor="t">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b="1" cap="all" dirty="0">
              <a:solidFill>
                <a:srgbClr val="00B6C9"/>
              </a:solidFill>
              <a:ea typeface="Microsoft YaHei" pitchFamily="34" charset="-122"/>
              <a:cs typeface="Segoe UI" panose="020B0502040204020203" pitchFamily="34" charset="0"/>
            </a:endParaRPr>
          </a:p>
        </p:txBody>
      </p:sp>
      <p:sp>
        <p:nvSpPr>
          <p:cNvPr id="5" name="TextBox 4"/>
          <p:cNvSpPr txBox="1"/>
          <p:nvPr/>
        </p:nvSpPr>
        <p:spPr>
          <a:xfrm>
            <a:off x="1635760" y="450939"/>
            <a:ext cx="6774845" cy="4555093"/>
          </a:xfrm>
          <a:prstGeom prst="rect">
            <a:avLst/>
          </a:prstGeom>
          <a:noFill/>
        </p:spPr>
        <p:txBody>
          <a:bodyPr wrap="square" rtlCol="0">
            <a:spAutoFit/>
          </a:bodyPr>
          <a:lstStyle/>
          <a:p>
            <a:pPr marL="685800" lvl="1" indent="-342900" algn="just">
              <a:buFont typeface="Arial" panose="020B0604020202020204" pitchFamily="34" charset="0"/>
              <a:buChar char="•"/>
            </a:pPr>
            <a:r>
              <a:rPr lang="en-US" sz="2400" dirty="0">
                <a:solidFill>
                  <a:schemeClr val="tx2">
                    <a:lumMod val="50000"/>
                  </a:schemeClr>
                </a:solidFill>
              </a:rPr>
              <a:t>P.O. Market, Inc. sued Wal-Mart for misappropriation of a trade secret. P.O. won their jury trial in circuit court in the amount of $31.7 million, and Wal-Mart appealed. </a:t>
            </a:r>
          </a:p>
          <a:p>
            <a:pPr marL="685800" lvl="1" indent="-342900" algn="just">
              <a:buFont typeface="Arial" panose="020B0604020202020204" pitchFamily="34" charset="0"/>
              <a:buChar char="•"/>
            </a:pPr>
            <a:r>
              <a:rPr lang="en-US" sz="2400" dirty="0">
                <a:solidFill>
                  <a:schemeClr val="tx2">
                    <a:lumMod val="50000"/>
                  </a:schemeClr>
                </a:solidFill>
              </a:rPr>
              <a:t>The Arkansas Supreme Court held that the concept to finance bulk purchases by pre-ordained customers of the warehouse club was not so unique as to qualify it as a trade secret. The circuit court case was reversed and dismissed. </a:t>
            </a:r>
          </a:p>
          <a:p>
            <a:pPr marL="685800" lvl="1" indent="-342900" algn="just">
              <a:buFont typeface="Arial" panose="020B0604020202020204" pitchFamily="34" charset="0"/>
              <a:buChar char="•"/>
            </a:pPr>
            <a:r>
              <a:rPr lang="en-US" sz="2400" dirty="0">
                <a:solidFill>
                  <a:schemeClr val="tx2">
                    <a:lumMod val="50000"/>
                  </a:schemeClr>
                </a:solidFill>
              </a:rPr>
              <a:t>P.O. Market lost</a:t>
            </a:r>
            <a:r>
              <a:rPr lang="en-US" sz="2400" dirty="0" smtClean="0">
                <a:solidFill>
                  <a:schemeClr val="tx2">
                    <a:lumMod val="50000"/>
                  </a:schemeClr>
                </a:solidFill>
              </a:rPr>
              <a:t>.</a:t>
            </a:r>
            <a:endParaRPr lang="en-US" sz="2400" dirty="0">
              <a:solidFill>
                <a:schemeClr val="tx2">
                  <a:lumMod val="50000"/>
                </a:schemeClr>
              </a:solidFill>
            </a:endParaRPr>
          </a:p>
          <a:p>
            <a:pPr marL="457200" lvl="1" indent="0">
              <a:buNone/>
            </a:pPr>
            <a:endParaRPr lang="en-US" sz="2400" dirty="0">
              <a:solidFill>
                <a:schemeClr val="tx2"/>
              </a:solidFill>
            </a:endParaRPr>
          </a:p>
        </p:txBody>
      </p:sp>
    </p:spTree>
    <p:extLst>
      <p:ext uri="{BB962C8B-B14F-4D97-AF65-F5344CB8AC3E}">
        <p14:creationId xmlns:p14="http://schemas.microsoft.com/office/powerpoint/2010/main" val="1519993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Basic Slide Master">
  <a:themeElements>
    <a:clrScheme name="E&amp;E Colors">
      <a:dk1>
        <a:srgbClr val="5C5C5C"/>
      </a:dk1>
      <a:lt1>
        <a:srgbClr val="FFFFFF"/>
      </a:lt1>
      <a:dk2>
        <a:srgbClr val="5C5C5C"/>
      </a:dk2>
      <a:lt2>
        <a:srgbClr val="FFFFFF"/>
      </a:lt2>
      <a:accent1>
        <a:srgbClr val="53C3CB"/>
      </a:accent1>
      <a:accent2>
        <a:srgbClr val="55AEB7"/>
      </a:accent2>
      <a:accent3>
        <a:srgbClr val="1AA4BE"/>
      </a:accent3>
      <a:accent4>
        <a:srgbClr val="0197B8"/>
      </a:accent4>
      <a:accent5>
        <a:srgbClr val="0187AD"/>
      </a:accent5>
      <a:accent6>
        <a:srgbClr val="00769E"/>
      </a:accent6>
      <a:hlink>
        <a:srgbClr val="FFFFFF"/>
      </a:hlink>
      <a:folHlink>
        <a:srgbClr val="595959"/>
      </a:folHlink>
    </a:clrScheme>
    <a:fontScheme name="E&amp;E Fonts">
      <a:majorFont>
        <a:latin typeface="Microsoft YaHei UI"/>
        <a:ea typeface=""/>
        <a:cs typeface="Roboto"/>
      </a:majorFont>
      <a:minorFont>
        <a:latin typeface="Calibri"/>
        <a:ea typeface=""/>
        <a:cs typeface="Roboto"/>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10264</TotalTime>
  <Words>1030</Words>
  <Application>Microsoft Office PowerPoint</Application>
  <PresentationFormat>On-screen Show (16:9)</PresentationFormat>
  <Paragraphs>94</Paragraphs>
  <Slides>26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26</vt:i4>
      </vt:variant>
    </vt:vector>
  </HeadingPairs>
  <TitlesOfParts>
    <vt:vector size="37" baseType="lpstr">
      <vt:lpstr>Microsoft YaHei</vt:lpstr>
      <vt:lpstr>Microsoft YaHei UI</vt:lpstr>
      <vt:lpstr>Arial</vt:lpstr>
      <vt:lpstr>Calibri</vt:lpstr>
      <vt:lpstr>Calibri Light</vt:lpstr>
      <vt:lpstr>Roboto</vt:lpstr>
      <vt:lpstr>Segoe UI</vt:lpstr>
      <vt:lpstr>Tahoma</vt:lpstr>
      <vt:lpstr>Times New Roman</vt:lpstr>
      <vt:lpstr>Wingdings</vt:lpstr>
      <vt:lpstr>Basic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c:creator>
  <cp:lastModifiedBy>Tracy Rothermel (adpce.ad)</cp:lastModifiedBy>
  <cp:revision>922</cp:revision>
  <cp:lastPrinted>2019-12-19T14:05:04Z</cp:lastPrinted>
  <dcterms:created xsi:type="dcterms:W3CDTF">2017-10-12T21:25:20Z</dcterms:created>
  <dcterms:modified xsi:type="dcterms:W3CDTF">2024-04-11T14:30:06Z</dcterms:modified>
</cp:coreProperties>
</file>